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3"/>
  </p:notesMasterIdLst>
  <p:handoutMasterIdLst>
    <p:handoutMasterId r:id="rId24"/>
  </p:handoutMasterIdLst>
  <p:sldIdLst>
    <p:sldId id="268" r:id="rId2"/>
    <p:sldId id="269" r:id="rId3"/>
    <p:sldId id="330" r:id="rId4"/>
    <p:sldId id="275" r:id="rId5"/>
    <p:sldId id="278" r:id="rId6"/>
    <p:sldId id="279" r:id="rId7"/>
    <p:sldId id="281" r:id="rId8"/>
    <p:sldId id="282" r:id="rId9"/>
    <p:sldId id="333" r:id="rId10"/>
    <p:sldId id="284" r:id="rId11"/>
    <p:sldId id="334" r:id="rId12"/>
    <p:sldId id="331" r:id="rId13"/>
    <p:sldId id="335" r:id="rId14"/>
    <p:sldId id="332" r:id="rId15"/>
    <p:sldId id="336" r:id="rId16"/>
    <p:sldId id="341" r:id="rId17"/>
    <p:sldId id="337" r:id="rId18"/>
    <p:sldId id="338" r:id="rId19"/>
    <p:sldId id="339" r:id="rId20"/>
    <p:sldId id="340" r:id="rId21"/>
    <p:sldId id="329" r:id="rId22"/>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869B4"/>
    <a:srgbClr val="62BC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79"/>
    <p:restoredTop sz="89117" autoAdjust="0"/>
  </p:normalViewPr>
  <p:slideViewPr>
    <p:cSldViewPr snapToGrid="0" snapToObjects="1" showGuides="1">
      <p:cViewPr varScale="1">
        <p:scale>
          <a:sx n="72" d="100"/>
          <a:sy n="72" d="100"/>
        </p:scale>
        <p:origin x="726"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93" d="100"/>
          <a:sy n="93" d="100"/>
        </p:scale>
        <p:origin x="-3726" y="-10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36AA25-BD5C-4D2F-A101-3FC26BF8FA6B}" type="doc">
      <dgm:prSet loTypeId="urn:microsoft.com/office/officeart/2008/layout/VerticalCurvedList" loCatId="list" qsTypeId="urn:microsoft.com/office/officeart/2005/8/quickstyle/simple1" qsCatId="simple" csTypeId="urn:microsoft.com/office/officeart/2005/8/colors/accent4_1" csCatId="accent4" phldr="1"/>
      <dgm:spPr/>
      <dgm:t>
        <a:bodyPr/>
        <a:lstStyle/>
        <a:p>
          <a:endParaRPr lang="en-GB"/>
        </a:p>
      </dgm:t>
    </dgm:pt>
    <dgm:pt modelId="{0A1D5AEF-1655-49C3-A0B8-4F8706F5703F}">
      <dgm:prSet custT="1"/>
      <dgm:spPr/>
      <dgm:t>
        <a:bodyPr/>
        <a:lstStyle/>
        <a:p>
          <a:r>
            <a:rPr lang="sl-SI" sz="1800" dirty="0" smtClean="0"/>
            <a:t>Predstavitev problematike</a:t>
          </a:r>
          <a:endParaRPr lang="sl-SI" sz="1800" dirty="0"/>
        </a:p>
      </dgm:t>
    </dgm:pt>
    <dgm:pt modelId="{AA804C5C-A98F-44E8-8751-EE7A17CA7293}" type="parTrans" cxnId="{77C4128D-01F9-4EF6-99E9-30B70AD54354}">
      <dgm:prSet/>
      <dgm:spPr/>
      <dgm:t>
        <a:bodyPr/>
        <a:lstStyle/>
        <a:p>
          <a:endParaRPr lang="sl-SI"/>
        </a:p>
      </dgm:t>
    </dgm:pt>
    <dgm:pt modelId="{FE64D3C4-C716-46DE-9F42-289BAA86B845}" type="sibTrans" cxnId="{77C4128D-01F9-4EF6-99E9-30B70AD54354}">
      <dgm:prSet/>
      <dgm:spPr/>
      <dgm:t>
        <a:bodyPr/>
        <a:lstStyle/>
        <a:p>
          <a:endParaRPr lang="sl-SI"/>
        </a:p>
      </dgm:t>
    </dgm:pt>
    <dgm:pt modelId="{D7EE36B7-2E1C-4F43-9681-8F46B2EE4326}">
      <dgm:prSet custT="1"/>
      <dgm:spPr/>
      <dgm:t>
        <a:bodyPr/>
        <a:lstStyle/>
        <a:p>
          <a:r>
            <a:rPr lang="sl-SI" sz="1800" dirty="0" smtClean="0"/>
            <a:t>Dosedanje raziskave in ugotovitve</a:t>
          </a:r>
          <a:endParaRPr lang="sl-SI" sz="1800" dirty="0"/>
        </a:p>
      </dgm:t>
    </dgm:pt>
    <dgm:pt modelId="{A862D8F7-5FB3-4412-90C7-030C470ABB10}" type="parTrans" cxnId="{9227DF33-DEBF-4EA7-B08D-83AC03093FEE}">
      <dgm:prSet/>
      <dgm:spPr/>
      <dgm:t>
        <a:bodyPr/>
        <a:lstStyle/>
        <a:p>
          <a:endParaRPr lang="sl-SI"/>
        </a:p>
      </dgm:t>
    </dgm:pt>
    <dgm:pt modelId="{18B8158D-7E7A-4BD8-9DE6-3E92CF9DA995}" type="sibTrans" cxnId="{9227DF33-DEBF-4EA7-B08D-83AC03093FEE}">
      <dgm:prSet/>
      <dgm:spPr/>
      <dgm:t>
        <a:bodyPr/>
        <a:lstStyle/>
        <a:p>
          <a:endParaRPr lang="sl-SI"/>
        </a:p>
      </dgm:t>
    </dgm:pt>
    <dgm:pt modelId="{06349639-7FA2-47E5-9636-E4B30C29C7DD}">
      <dgm:prSet custT="1"/>
      <dgm:spPr/>
      <dgm:t>
        <a:bodyPr/>
        <a:lstStyle/>
        <a:p>
          <a:r>
            <a:rPr lang="sl-SI" sz="1800" dirty="0" smtClean="0"/>
            <a:t>Predlagane usmeritve in aktivnosti v prihodnje</a:t>
          </a:r>
          <a:endParaRPr lang="sl-SI" sz="1800" dirty="0"/>
        </a:p>
      </dgm:t>
    </dgm:pt>
    <dgm:pt modelId="{AD86D279-551D-438B-8452-345D5824E942}" type="parTrans" cxnId="{2A192BD3-4E0D-44E9-85B3-C91CE309C173}">
      <dgm:prSet/>
      <dgm:spPr/>
      <dgm:t>
        <a:bodyPr/>
        <a:lstStyle/>
        <a:p>
          <a:endParaRPr lang="sl-SI"/>
        </a:p>
      </dgm:t>
    </dgm:pt>
    <dgm:pt modelId="{61965546-1E6E-4648-9CCC-8C558E9CB1DF}" type="sibTrans" cxnId="{2A192BD3-4E0D-44E9-85B3-C91CE309C173}">
      <dgm:prSet/>
      <dgm:spPr/>
      <dgm:t>
        <a:bodyPr/>
        <a:lstStyle/>
        <a:p>
          <a:endParaRPr lang="sl-SI"/>
        </a:p>
      </dgm:t>
    </dgm:pt>
    <dgm:pt modelId="{287ADCA8-B84F-4A9B-8CEF-3CB8DFAB6676}" type="pres">
      <dgm:prSet presAssocID="{8236AA25-BD5C-4D2F-A101-3FC26BF8FA6B}" presName="Name0" presStyleCnt="0">
        <dgm:presLayoutVars>
          <dgm:chMax val="7"/>
          <dgm:chPref val="7"/>
          <dgm:dir/>
        </dgm:presLayoutVars>
      </dgm:prSet>
      <dgm:spPr/>
      <dgm:t>
        <a:bodyPr/>
        <a:lstStyle/>
        <a:p>
          <a:endParaRPr lang="en-GB"/>
        </a:p>
      </dgm:t>
    </dgm:pt>
    <dgm:pt modelId="{B4649592-72C3-4287-8DFB-5981F369B991}" type="pres">
      <dgm:prSet presAssocID="{8236AA25-BD5C-4D2F-A101-3FC26BF8FA6B}" presName="Name1" presStyleCnt="0"/>
      <dgm:spPr/>
    </dgm:pt>
    <dgm:pt modelId="{E8529597-C120-4666-AD01-326DD72706B2}" type="pres">
      <dgm:prSet presAssocID="{8236AA25-BD5C-4D2F-A101-3FC26BF8FA6B}" presName="cycle" presStyleCnt="0"/>
      <dgm:spPr/>
    </dgm:pt>
    <dgm:pt modelId="{747160DE-DA27-4270-B987-90E05F44D325}" type="pres">
      <dgm:prSet presAssocID="{8236AA25-BD5C-4D2F-A101-3FC26BF8FA6B}" presName="srcNode" presStyleLbl="node1" presStyleIdx="0" presStyleCnt="3"/>
      <dgm:spPr/>
    </dgm:pt>
    <dgm:pt modelId="{7E07F9D4-C45C-4BC0-9AE0-67944E1480C2}" type="pres">
      <dgm:prSet presAssocID="{8236AA25-BD5C-4D2F-A101-3FC26BF8FA6B}" presName="conn" presStyleLbl="parChTrans1D2" presStyleIdx="0" presStyleCnt="1"/>
      <dgm:spPr/>
      <dgm:t>
        <a:bodyPr/>
        <a:lstStyle/>
        <a:p>
          <a:endParaRPr lang="en-GB"/>
        </a:p>
      </dgm:t>
    </dgm:pt>
    <dgm:pt modelId="{9E62119F-AD9D-431F-8629-2FE72897086A}" type="pres">
      <dgm:prSet presAssocID="{8236AA25-BD5C-4D2F-A101-3FC26BF8FA6B}" presName="extraNode" presStyleLbl="node1" presStyleIdx="0" presStyleCnt="3"/>
      <dgm:spPr/>
    </dgm:pt>
    <dgm:pt modelId="{6D9347CD-A337-48D1-93C4-6BABF516464D}" type="pres">
      <dgm:prSet presAssocID="{8236AA25-BD5C-4D2F-A101-3FC26BF8FA6B}" presName="dstNode" presStyleLbl="node1" presStyleIdx="0" presStyleCnt="3"/>
      <dgm:spPr/>
    </dgm:pt>
    <dgm:pt modelId="{149CC02A-2E75-4EF2-B184-30AF880F65EB}" type="pres">
      <dgm:prSet presAssocID="{0A1D5AEF-1655-49C3-A0B8-4F8706F5703F}" presName="text_1" presStyleLbl="node1" presStyleIdx="0" presStyleCnt="3">
        <dgm:presLayoutVars>
          <dgm:bulletEnabled val="1"/>
        </dgm:presLayoutVars>
      </dgm:prSet>
      <dgm:spPr/>
      <dgm:t>
        <a:bodyPr/>
        <a:lstStyle/>
        <a:p>
          <a:endParaRPr lang="sl-SI"/>
        </a:p>
      </dgm:t>
    </dgm:pt>
    <dgm:pt modelId="{E8B0BAD7-5B47-48C7-9C21-EC2E919B39F6}" type="pres">
      <dgm:prSet presAssocID="{0A1D5AEF-1655-49C3-A0B8-4F8706F5703F}" presName="accent_1" presStyleCnt="0"/>
      <dgm:spPr/>
    </dgm:pt>
    <dgm:pt modelId="{481ACFA0-2EB1-479B-939D-2E0E93EC10EA}" type="pres">
      <dgm:prSet presAssocID="{0A1D5AEF-1655-49C3-A0B8-4F8706F5703F}" presName="accentRepeatNode" presStyleLbl="solidFgAcc1" presStyleIdx="0" presStyleCnt="3"/>
      <dgm:spPr/>
    </dgm:pt>
    <dgm:pt modelId="{FD62360F-2A21-484A-AFB4-66B9EF20FB62}" type="pres">
      <dgm:prSet presAssocID="{D7EE36B7-2E1C-4F43-9681-8F46B2EE4326}" presName="text_2" presStyleLbl="node1" presStyleIdx="1" presStyleCnt="3">
        <dgm:presLayoutVars>
          <dgm:bulletEnabled val="1"/>
        </dgm:presLayoutVars>
      </dgm:prSet>
      <dgm:spPr/>
      <dgm:t>
        <a:bodyPr/>
        <a:lstStyle/>
        <a:p>
          <a:endParaRPr lang="sl-SI"/>
        </a:p>
      </dgm:t>
    </dgm:pt>
    <dgm:pt modelId="{7A24302B-BECF-4F60-8150-DE85547E040B}" type="pres">
      <dgm:prSet presAssocID="{D7EE36B7-2E1C-4F43-9681-8F46B2EE4326}" presName="accent_2" presStyleCnt="0"/>
      <dgm:spPr/>
    </dgm:pt>
    <dgm:pt modelId="{272D0179-4447-46BC-A8A7-ACF79FA7FF3D}" type="pres">
      <dgm:prSet presAssocID="{D7EE36B7-2E1C-4F43-9681-8F46B2EE4326}" presName="accentRepeatNode" presStyleLbl="solidFgAcc1" presStyleIdx="1" presStyleCnt="3"/>
      <dgm:spPr/>
    </dgm:pt>
    <dgm:pt modelId="{6367DF47-A696-40ED-A079-A71F8AD8BC3D}" type="pres">
      <dgm:prSet presAssocID="{06349639-7FA2-47E5-9636-E4B30C29C7DD}" presName="text_3" presStyleLbl="node1" presStyleIdx="2" presStyleCnt="3">
        <dgm:presLayoutVars>
          <dgm:bulletEnabled val="1"/>
        </dgm:presLayoutVars>
      </dgm:prSet>
      <dgm:spPr/>
      <dgm:t>
        <a:bodyPr/>
        <a:lstStyle/>
        <a:p>
          <a:endParaRPr lang="sl-SI"/>
        </a:p>
      </dgm:t>
    </dgm:pt>
    <dgm:pt modelId="{B5C44BCD-1426-4CC9-B593-0A138E924D50}" type="pres">
      <dgm:prSet presAssocID="{06349639-7FA2-47E5-9636-E4B30C29C7DD}" presName="accent_3" presStyleCnt="0"/>
      <dgm:spPr/>
    </dgm:pt>
    <dgm:pt modelId="{D09787D1-8B3A-45CD-918D-CE61F849B1FF}" type="pres">
      <dgm:prSet presAssocID="{06349639-7FA2-47E5-9636-E4B30C29C7DD}" presName="accentRepeatNode" presStyleLbl="solidFgAcc1" presStyleIdx="2" presStyleCnt="3"/>
      <dgm:spPr/>
    </dgm:pt>
  </dgm:ptLst>
  <dgm:cxnLst>
    <dgm:cxn modelId="{C1F3E4B1-7558-4321-BB2B-6136E774BD9D}" type="presOf" srcId="{8236AA25-BD5C-4D2F-A101-3FC26BF8FA6B}" destId="{287ADCA8-B84F-4A9B-8CEF-3CB8DFAB6676}" srcOrd="0" destOrd="0" presId="urn:microsoft.com/office/officeart/2008/layout/VerticalCurvedList"/>
    <dgm:cxn modelId="{9227DF33-DEBF-4EA7-B08D-83AC03093FEE}" srcId="{8236AA25-BD5C-4D2F-A101-3FC26BF8FA6B}" destId="{D7EE36B7-2E1C-4F43-9681-8F46B2EE4326}" srcOrd="1" destOrd="0" parTransId="{A862D8F7-5FB3-4412-90C7-030C470ABB10}" sibTransId="{18B8158D-7E7A-4BD8-9DE6-3E92CF9DA995}"/>
    <dgm:cxn modelId="{2A192BD3-4E0D-44E9-85B3-C91CE309C173}" srcId="{8236AA25-BD5C-4D2F-A101-3FC26BF8FA6B}" destId="{06349639-7FA2-47E5-9636-E4B30C29C7DD}" srcOrd="2" destOrd="0" parTransId="{AD86D279-551D-438B-8452-345D5824E942}" sibTransId="{61965546-1E6E-4648-9CCC-8C558E9CB1DF}"/>
    <dgm:cxn modelId="{D8DB9C45-6537-485C-A0ED-188FCACA1B69}" type="presOf" srcId="{FE64D3C4-C716-46DE-9F42-289BAA86B845}" destId="{7E07F9D4-C45C-4BC0-9AE0-67944E1480C2}" srcOrd="0" destOrd="0" presId="urn:microsoft.com/office/officeart/2008/layout/VerticalCurvedList"/>
    <dgm:cxn modelId="{77C4128D-01F9-4EF6-99E9-30B70AD54354}" srcId="{8236AA25-BD5C-4D2F-A101-3FC26BF8FA6B}" destId="{0A1D5AEF-1655-49C3-A0B8-4F8706F5703F}" srcOrd="0" destOrd="0" parTransId="{AA804C5C-A98F-44E8-8751-EE7A17CA7293}" sibTransId="{FE64D3C4-C716-46DE-9F42-289BAA86B845}"/>
    <dgm:cxn modelId="{F844ECBF-EB26-4838-8E24-57908CAAFCAA}" type="presOf" srcId="{0A1D5AEF-1655-49C3-A0B8-4F8706F5703F}" destId="{149CC02A-2E75-4EF2-B184-30AF880F65EB}" srcOrd="0" destOrd="0" presId="urn:microsoft.com/office/officeart/2008/layout/VerticalCurvedList"/>
    <dgm:cxn modelId="{CD7BC442-C638-43C0-94FF-23DDC4B1CF3F}" type="presOf" srcId="{06349639-7FA2-47E5-9636-E4B30C29C7DD}" destId="{6367DF47-A696-40ED-A079-A71F8AD8BC3D}" srcOrd="0" destOrd="0" presId="urn:microsoft.com/office/officeart/2008/layout/VerticalCurvedList"/>
    <dgm:cxn modelId="{E611B192-AB82-43C8-AB5E-53BD7D9D7F39}" type="presOf" srcId="{D7EE36B7-2E1C-4F43-9681-8F46B2EE4326}" destId="{FD62360F-2A21-484A-AFB4-66B9EF20FB62}" srcOrd="0" destOrd="0" presId="urn:microsoft.com/office/officeart/2008/layout/VerticalCurvedList"/>
    <dgm:cxn modelId="{FDE544AB-56E0-4CE8-94B6-6839209C6B4B}" type="presParOf" srcId="{287ADCA8-B84F-4A9B-8CEF-3CB8DFAB6676}" destId="{B4649592-72C3-4287-8DFB-5981F369B991}" srcOrd="0" destOrd="0" presId="urn:microsoft.com/office/officeart/2008/layout/VerticalCurvedList"/>
    <dgm:cxn modelId="{4B66C05B-313D-4504-AE5B-7FFB554535C4}" type="presParOf" srcId="{B4649592-72C3-4287-8DFB-5981F369B991}" destId="{E8529597-C120-4666-AD01-326DD72706B2}" srcOrd="0" destOrd="0" presId="urn:microsoft.com/office/officeart/2008/layout/VerticalCurvedList"/>
    <dgm:cxn modelId="{CA2B7F75-EEB6-4921-824B-9545639C3197}" type="presParOf" srcId="{E8529597-C120-4666-AD01-326DD72706B2}" destId="{747160DE-DA27-4270-B987-90E05F44D325}" srcOrd="0" destOrd="0" presId="urn:microsoft.com/office/officeart/2008/layout/VerticalCurvedList"/>
    <dgm:cxn modelId="{09ECF012-C2AE-436C-BB40-26E75E4E9B88}" type="presParOf" srcId="{E8529597-C120-4666-AD01-326DD72706B2}" destId="{7E07F9D4-C45C-4BC0-9AE0-67944E1480C2}" srcOrd="1" destOrd="0" presId="urn:microsoft.com/office/officeart/2008/layout/VerticalCurvedList"/>
    <dgm:cxn modelId="{27E71D37-5A9B-4239-833D-C4044FD73D9A}" type="presParOf" srcId="{E8529597-C120-4666-AD01-326DD72706B2}" destId="{9E62119F-AD9D-431F-8629-2FE72897086A}" srcOrd="2" destOrd="0" presId="urn:microsoft.com/office/officeart/2008/layout/VerticalCurvedList"/>
    <dgm:cxn modelId="{87A5CA9E-D744-4EA6-9BAA-C0B5C3147386}" type="presParOf" srcId="{E8529597-C120-4666-AD01-326DD72706B2}" destId="{6D9347CD-A337-48D1-93C4-6BABF516464D}" srcOrd="3" destOrd="0" presId="urn:microsoft.com/office/officeart/2008/layout/VerticalCurvedList"/>
    <dgm:cxn modelId="{1AD29E17-3376-4037-88E3-3F89FE5C8750}" type="presParOf" srcId="{B4649592-72C3-4287-8DFB-5981F369B991}" destId="{149CC02A-2E75-4EF2-B184-30AF880F65EB}" srcOrd="1" destOrd="0" presId="urn:microsoft.com/office/officeart/2008/layout/VerticalCurvedList"/>
    <dgm:cxn modelId="{9C44A7EF-BD31-42F4-BEE6-5191B67BB16D}" type="presParOf" srcId="{B4649592-72C3-4287-8DFB-5981F369B991}" destId="{E8B0BAD7-5B47-48C7-9C21-EC2E919B39F6}" srcOrd="2" destOrd="0" presId="urn:microsoft.com/office/officeart/2008/layout/VerticalCurvedList"/>
    <dgm:cxn modelId="{23623D90-9B99-4069-A520-DC3BF6ECDEDA}" type="presParOf" srcId="{E8B0BAD7-5B47-48C7-9C21-EC2E919B39F6}" destId="{481ACFA0-2EB1-479B-939D-2E0E93EC10EA}" srcOrd="0" destOrd="0" presId="urn:microsoft.com/office/officeart/2008/layout/VerticalCurvedList"/>
    <dgm:cxn modelId="{A730A379-6C3C-453E-804A-83B0FA113979}" type="presParOf" srcId="{B4649592-72C3-4287-8DFB-5981F369B991}" destId="{FD62360F-2A21-484A-AFB4-66B9EF20FB62}" srcOrd="3" destOrd="0" presId="urn:microsoft.com/office/officeart/2008/layout/VerticalCurvedList"/>
    <dgm:cxn modelId="{2E06BD7B-85C9-4F3D-9A01-8F183FC721B2}" type="presParOf" srcId="{B4649592-72C3-4287-8DFB-5981F369B991}" destId="{7A24302B-BECF-4F60-8150-DE85547E040B}" srcOrd="4" destOrd="0" presId="urn:microsoft.com/office/officeart/2008/layout/VerticalCurvedList"/>
    <dgm:cxn modelId="{C6F85350-88A4-4065-B48E-350EA3CAF008}" type="presParOf" srcId="{7A24302B-BECF-4F60-8150-DE85547E040B}" destId="{272D0179-4447-46BC-A8A7-ACF79FA7FF3D}" srcOrd="0" destOrd="0" presId="urn:microsoft.com/office/officeart/2008/layout/VerticalCurvedList"/>
    <dgm:cxn modelId="{8BCED309-7003-4D0B-B1B3-455969E0D9CE}" type="presParOf" srcId="{B4649592-72C3-4287-8DFB-5981F369B991}" destId="{6367DF47-A696-40ED-A079-A71F8AD8BC3D}" srcOrd="5" destOrd="0" presId="urn:microsoft.com/office/officeart/2008/layout/VerticalCurvedList"/>
    <dgm:cxn modelId="{7FD0AC09-051C-4786-A16E-E459F29F100E}" type="presParOf" srcId="{B4649592-72C3-4287-8DFB-5981F369B991}" destId="{B5C44BCD-1426-4CC9-B593-0A138E924D50}" srcOrd="6" destOrd="0" presId="urn:microsoft.com/office/officeart/2008/layout/VerticalCurvedList"/>
    <dgm:cxn modelId="{9C53AA5D-B529-4384-94C6-70CE1917FE30}" type="presParOf" srcId="{B5C44BCD-1426-4CC9-B593-0A138E924D50}" destId="{D09787D1-8B3A-45CD-918D-CE61F849B1F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glav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sl-SI"/>
          </a:p>
        </p:txBody>
      </p:sp>
      <p:sp>
        <p:nvSpPr>
          <p:cNvPr id="3" name="Ograda datuma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651E259C-8456-4976-A57F-C4DD398CE5E9}" type="datetimeFigureOut">
              <a:rPr lang="sl-SI" smtClean="0"/>
              <a:t>22.9.2017</a:t>
            </a:fld>
            <a:endParaRPr lang="sl-SI"/>
          </a:p>
        </p:txBody>
      </p:sp>
      <p:sp>
        <p:nvSpPr>
          <p:cNvPr id="4" name="Ograda noge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sl-SI"/>
          </a:p>
        </p:txBody>
      </p:sp>
      <p:sp>
        <p:nvSpPr>
          <p:cNvPr id="5" name="Ograda številke diapozitiva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1121BF25-1BE1-4EE0-BF55-4807A0CA5B46}" type="slidenum">
              <a:rPr lang="sl-SI" smtClean="0"/>
              <a:t>‹#›</a:t>
            </a:fld>
            <a:endParaRPr lang="sl-SI"/>
          </a:p>
        </p:txBody>
      </p:sp>
    </p:spTree>
    <p:extLst>
      <p:ext uri="{BB962C8B-B14F-4D97-AF65-F5344CB8AC3E}">
        <p14:creationId xmlns:p14="http://schemas.microsoft.com/office/powerpoint/2010/main" val="20973792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glav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sl-SI"/>
          </a:p>
        </p:txBody>
      </p:sp>
      <p:sp>
        <p:nvSpPr>
          <p:cNvPr id="3" name="Ograda datuma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9CAD1B1-40B4-41F5-88BA-C395B4ED3ED0}" type="datetimeFigureOut">
              <a:rPr lang="sl-SI" smtClean="0"/>
              <a:t>22.9.2017</a:t>
            </a:fld>
            <a:endParaRPr lang="sl-SI"/>
          </a:p>
        </p:txBody>
      </p:sp>
      <p:sp>
        <p:nvSpPr>
          <p:cNvPr id="4" name="Ograda stranske slike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sl-SI"/>
          </a:p>
        </p:txBody>
      </p:sp>
      <p:sp>
        <p:nvSpPr>
          <p:cNvPr id="5" name="Ograda opomb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6" name="Ograda noge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sl-SI"/>
          </a:p>
        </p:txBody>
      </p:sp>
      <p:sp>
        <p:nvSpPr>
          <p:cNvPr id="7" name="Ograda številke diapozitiva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24D1550-C65E-4EAF-AD66-D6F3F9863457}" type="slidenum">
              <a:rPr lang="sl-SI" smtClean="0"/>
              <a:t>‹#›</a:t>
            </a:fld>
            <a:endParaRPr lang="sl-SI"/>
          </a:p>
        </p:txBody>
      </p:sp>
    </p:spTree>
    <p:extLst>
      <p:ext uri="{BB962C8B-B14F-4D97-AF65-F5344CB8AC3E}">
        <p14:creationId xmlns:p14="http://schemas.microsoft.com/office/powerpoint/2010/main" val="1849288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1</a:t>
            </a:fld>
            <a:endParaRPr lang="sl-SI"/>
          </a:p>
        </p:txBody>
      </p:sp>
    </p:spTree>
    <p:extLst>
      <p:ext uri="{BB962C8B-B14F-4D97-AF65-F5344CB8AC3E}">
        <p14:creationId xmlns:p14="http://schemas.microsoft.com/office/powerpoint/2010/main" val="890636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a:p>
        </p:txBody>
      </p:sp>
      <p:sp>
        <p:nvSpPr>
          <p:cNvPr id="4" name="Ograda številke diapozitiva 3"/>
          <p:cNvSpPr>
            <a:spLocks noGrp="1"/>
          </p:cNvSpPr>
          <p:nvPr>
            <p:ph type="sldNum" sz="quarter" idx="10"/>
          </p:nvPr>
        </p:nvSpPr>
        <p:spPr/>
        <p:txBody>
          <a:bodyPr/>
          <a:lstStyle/>
          <a:p>
            <a:fld id="{124D1550-C65E-4EAF-AD66-D6F3F9863457}" type="slidenum">
              <a:rPr lang="sl-SI" smtClean="0"/>
              <a:t>2</a:t>
            </a:fld>
            <a:endParaRPr lang="sl-SI"/>
          </a:p>
        </p:txBody>
      </p:sp>
    </p:spTree>
    <p:extLst>
      <p:ext uri="{BB962C8B-B14F-4D97-AF65-F5344CB8AC3E}">
        <p14:creationId xmlns:p14="http://schemas.microsoft.com/office/powerpoint/2010/main" val="415894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3</a:t>
            </a:fld>
            <a:endParaRPr lang="sl-SI"/>
          </a:p>
        </p:txBody>
      </p:sp>
    </p:spTree>
    <p:extLst>
      <p:ext uri="{BB962C8B-B14F-4D97-AF65-F5344CB8AC3E}">
        <p14:creationId xmlns:p14="http://schemas.microsoft.com/office/powerpoint/2010/main" val="564460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l-SI" sz="1200" u="sng" kern="1200" dirty="0" smtClean="0">
                <a:solidFill>
                  <a:schemeClr val="tx1"/>
                </a:solidFill>
                <a:effectLst/>
                <a:latin typeface="+mn-lt"/>
                <a:ea typeface="+mn-ea"/>
                <a:cs typeface="+mn-cs"/>
              </a:rPr>
              <a:t>Da so pobočni masni premiki na območju Potoške planine aktivni že vrsto let lahko prepoznamo:</a:t>
            </a:r>
            <a:endParaRPr lang="sl-SI" sz="1200" kern="1200" dirty="0" smtClean="0">
              <a:solidFill>
                <a:schemeClr val="tx1"/>
              </a:solidFill>
              <a:effectLst/>
              <a:latin typeface="+mn-lt"/>
              <a:ea typeface="+mn-ea"/>
              <a:cs typeface="+mn-cs"/>
            </a:endParaRPr>
          </a:p>
          <a:p>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4</a:t>
            </a:fld>
            <a:endParaRPr lang="sl-SI"/>
          </a:p>
        </p:txBody>
      </p:sp>
    </p:spTree>
    <p:extLst>
      <p:ext uri="{BB962C8B-B14F-4D97-AF65-F5344CB8AC3E}">
        <p14:creationId xmlns:p14="http://schemas.microsoft.com/office/powerpoint/2010/main" val="3625884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0" indent="0">
              <a:buNone/>
            </a:pPr>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5</a:t>
            </a:fld>
            <a:endParaRPr lang="sl-SI"/>
          </a:p>
        </p:txBody>
      </p:sp>
    </p:spTree>
    <p:extLst>
      <p:ext uri="{BB962C8B-B14F-4D97-AF65-F5344CB8AC3E}">
        <p14:creationId xmlns:p14="http://schemas.microsoft.com/office/powerpoint/2010/main" val="3900090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6</a:t>
            </a:fld>
            <a:endParaRPr lang="sl-SI"/>
          </a:p>
        </p:txBody>
      </p:sp>
    </p:spTree>
    <p:extLst>
      <p:ext uri="{BB962C8B-B14F-4D97-AF65-F5344CB8AC3E}">
        <p14:creationId xmlns:p14="http://schemas.microsoft.com/office/powerpoint/2010/main" val="1115284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7</a:t>
            </a:fld>
            <a:endParaRPr lang="sl-SI"/>
          </a:p>
        </p:txBody>
      </p:sp>
    </p:spTree>
    <p:extLst>
      <p:ext uri="{BB962C8B-B14F-4D97-AF65-F5344CB8AC3E}">
        <p14:creationId xmlns:p14="http://schemas.microsoft.com/office/powerpoint/2010/main" val="3611362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l-SI" sz="1200" kern="1200" dirty="0" smtClean="0">
                <a:solidFill>
                  <a:schemeClr val="tx1"/>
                </a:solidFill>
                <a:effectLst/>
                <a:latin typeface="+mn-lt"/>
                <a:ea typeface="+mn-ea"/>
                <a:cs typeface="+mn-cs"/>
              </a:rPr>
              <a:t>Z namenom ocenjevanja transportnih lastnosti in za določanje nevarnosti nastanka drobirskih tokov in njihovega podrobnega modeliranja, so bile opravljene tudi </a:t>
            </a:r>
            <a:r>
              <a:rPr lang="sl-SI" sz="1200" kern="1200" dirty="0" err="1" smtClean="0">
                <a:solidFill>
                  <a:schemeClr val="tx1"/>
                </a:solidFill>
                <a:effectLst/>
                <a:latin typeface="+mn-lt"/>
                <a:ea typeface="+mn-ea"/>
                <a:cs typeface="+mn-cs"/>
              </a:rPr>
              <a:t>geotehnične</a:t>
            </a:r>
            <a:r>
              <a:rPr lang="sl-SI" sz="1200" kern="1200" dirty="0" smtClean="0">
                <a:solidFill>
                  <a:schemeClr val="tx1"/>
                </a:solidFill>
                <a:effectLst/>
                <a:latin typeface="+mn-lt"/>
                <a:ea typeface="+mn-ea"/>
                <a:cs typeface="+mn-cs"/>
              </a:rPr>
              <a:t> raziskave materiala iz raziskovalnih izkopov. Dodatno je bilo tudi opravljeno detajlno kartiranje zaledja vršaja Koroške Bele. </a:t>
            </a:r>
          </a:p>
          <a:p>
            <a:pPr marL="0" marR="0" indent="0" algn="l" defTabSz="914400" rtl="0" eaLnBrk="1" fontAlgn="auto" latinLnBrk="0" hangingPunct="1">
              <a:lnSpc>
                <a:spcPct val="100000"/>
              </a:lnSpc>
              <a:spcBef>
                <a:spcPts val="0"/>
              </a:spcBef>
              <a:spcAft>
                <a:spcPts val="0"/>
              </a:spcAft>
              <a:buClrTx/>
              <a:buSzTx/>
              <a:buFontTx/>
              <a:buNone/>
              <a:tabLst/>
              <a:defRPr/>
            </a:pPr>
            <a:r>
              <a:rPr lang="sl-SI" sz="1200" kern="1200" dirty="0" smtClean="0">
                <a:solidFill>
                  <a:schemeClr val="tx1"/>
                </a:solidFill>
                <a:effectLst/>
                <a:latin typeface="+mn-lt"/>
                <a:ea typeface="+mn-ea"/>
                <a:cs typeface="+mn-cs"/>
              </a:rPr>
              <a:t>S pomočjo rezultatov naštetih raziskav, je bilo izvedeno </a:t>
            </a:r>
            <a:r>
              <a:rPr lang="sl-SI" sz="1200" kern="1200" dirty="0" err="1" smtClean="0">
                <a:solidFill>
                  <a:schemeClr val="tx1"/>
                </a:solidFill>
                <a:effectLst/>
                <a:latin typeface="+mn-lt"/>
                <a:ea typeface="+mn-ea"/>
                <a:cs typeface="+mn-cs"/>
              </a:rPr>
              <a:t>dvodimenzijsko</a:t>
            </a:r>
            <a:r>
              <a:rPr lang="sl-SI" sz="1200" kern="1200" dirty="0" smtClean="0">
                <a:solidFill>
                  <a:schemeClr val="tx1"/>
                </a:solidFill>
                <a:effectLst/>
                <a:latin typeface="+mn-lt"/>
                <a:ea typeface="+mn-ea"/>
                <a:cs typeface="+mn-cs"/>
              </a:rPr>
              <a:t> matematično modeliranja modeliranje gibanja </a:t>
            </a:r>
            <a:r>
              <a:rPr lang="sl-SI" sz="1200" kern="1200" dirty="0" err="1" smtClean="0">
                <a:solidFill>
                  <a:schemeClr val="tx1"/>
                </a:solidFill>
                <a:effectLst/>
                <a:latin typeface="+mn-lt"/>
                <a:ea typeface="+mn-ea"/>
                <a:cs typeface="+mn-cs"/>
              </a:rPr>
              <a:t>drobirskega</a:t>
            </a:r>
            <a:r>
              <a:rPr lang="sl-SI" sz="1200" kern="1200" dirty="0" smtClean="0">
                <a:solidFill>
                  <a:schemeClr val="tx1"/>
                </a:solidFill>
                <a:effectLst/>
                <a:latin typeface="+mn-lt"/>
                <a:ea typeface="+mn-ea"/>
                <a:cs typeface="+mn-cs"/>
              </a:rPr>
              <a:t> toka na vršaju Koroška Bela in na ostalih izbranih vršajih.</a:t>
            </a:r>
          </a:p>
          <a:p>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8</a:t>
            </a:fld>
            <a:endParaRPr lang="sl-SI"/>
          </a:p>
        </p:txBody>
      </p:sp>
    </p:spTree>
    <p:extLst>
      <p:ext uri="{BB962C8B-B14F-4D97-AF65-F5344CB8AC3E}">
        <p14:creationId xmlns:p14="http://schemas.microsoft.com/office/powerpoint/2010/main" val="747439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r>
              <a:rPr lang="sl-SI" dirty="0" smtClean="0"/>
              <a:t>Heterogena geološka zgradba območja zaledja Koroške Bele dopušča tudi možnost različnih izvornih območij, ki pa so vezana vezanih predvsem na slabo prepustne karbonske in permske </a:t>
            </a:r>
            <a:r>
              <a:rPr lang="sl-SI" dirty="0" err="1" smtClean="0"/>
              <a:t>klastične</a:t>
            </a:r>
            <a:r>
              <a:rPr lang="sl-SI" dirty="0" smtClean="0"/>
              <a:t> kamnine. </a:t>
            </a:r>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9</a:t>
            </a:fld>
            <a:endParaRPr lang="sl-SI"/>
          </a:p>
        </p:txBody>
      </p:sp>
    </p:spTree>
    <p:extLst>
      <p:ext uri="{BB962C8B-B14F-4D97-AF65-F5344CB8AC3E}">
        <p14:creationId xmlns:p14="http://schemas.microsoft.com/office/powerpoint/2010/main" val="12854126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r>
              <a:rPr lang="sl-SI" dirty="0" smtClean="0"/>
              <a:t>Na širšem obravnavanem</a:t>
            </a:r>
            <a:r>
              <a:rPr lang="sl-SI" baseline="0" dirty="0" smtClean="0"/>
              <a:t> območju je bilo nameščenih 8 naprav z različno opremo. Neposredno na območju Potoške planine so se nahajale 3 točke in sicer CAT_1, CAT_2 in CAT_4, od tega je CAT_1 bila opremljene z obema tehnologijama; ostali 2 pa sta omogočili le meritve </a:t>
            </a:r>
            <a:r>
              <a:rPr lang="sl-SI" baseline="0" dirty="0" err="1" smtClean="0"/>
              <a:t>PSInSAR</a:t>
            </a:r>
            <a:r>
              <a:rPr lang="sl-SI" baseline="0" dirty="0" smtClean="0"/>
              <a:t>. </a:t>
            </a:r>
          </a:p>
          <a:p>
            <a:r>
              <a:rPr lang="sl-SI" baseline="0" dirty="0" smtClean="0"/>
              <a:t>Ena izmed točk in sicer CAT_5 je bila postavljena izven vplivnega območja plazenja in sicer na desni breg Save z namenom spremljanja tektonskih premikov. </a:t>
            </a:r>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10</a:t>
            </a:fld>
            <a:endParaRPr lang="sl-SI"/>
          </a:p>
        </p:txBody>
      </p:sp>
    </p:spTree>
    <p:extLst>
      <p:ext uri="{BB962C8B-B14F-4D97-AF65-F5344CB8AC3E}">
        <p14:creationId xmlns:p14="http://schemas.microsoft.com/office/powerpoint/2010/main" val="1687461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algn="just"/>
            <a:r>
              <a:rPr lang="sl-SI" dirty="0" smtClean="0"/>
              <a:t>CAT_1, CAT_2  in CAT_4 premikali proti </a:t>
            </a:r>
            <a:r>
              <a:rPr lang="sl-SI" b="1" dirty="0" smtClean="0"/>
              <a:t>zahodu</a:t>
            </a:r>
            <a:r>
              <a:rPr lang="sl-SI" dirty="0" smtClean="0"/>
              <a:t>, kar je sovpada z usmerjenostjo padnice pobočja navzdol. </a:t>
            </a:r>
          </a:p>
          <a:p>
            <a:pPr algn="just"/>
            <a:r>
              <a:rPr lang="sl-SI" dirty="0" smtClean="0"/>
              <a:t>Premiki na točki CAT_1 so pokazali na največje premike velikosti </a:t>
            </a:r>
            <a:r>
              <a:rPr lang="sl-SI" b="1" dirty="0" smtClean="0"/>
              <a:t>67 mm/leto. </a:t>
            </a:r>
          </a:p>
          <a:p>
            <a:pPr algn="just"/>
            <a:r>
              <a:rPr lang="sl-SI" dirty="0" smtClean="0"/>
              <a:t>Točka CAT_4 je pokazala premike velikostnega reda </a:t>
            </a:r>
            <a:r>
              <a:rPr lang="sl-SI" b="1" dirty="0" smtClean="0"/>
              <a:t>33 mm/leto.</a:t>
            </a:r>
            <a:endParaRPr lang="sl-SI"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sl-SI" dirty="0" smtClean="0"/>
              <a:t>Na točki CAT_2 so bili izmerjeni premiki </a:t>
            </a:r>
            <a:r>
              <a:rPr lang="sl-SI" b="1" dirty="0" smtClean="0"/>
              <a:t>13 mm/leto.</a:t>
            </a:r>
            <a:endParaRPr lang="sl-SI" dirty="0" smtClean="0"/>
          </a:p>
          <a:p>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11</a:t>
            </a:fld>
            <a:endParaRPr lang="sl-SI"/>
          </a:p>
        </p:txBody>
      </p:sp>
    </p:spTree>
    <p:extLst>
      <p:ext uri="{BB962C8B-B14F-4D97-AF65-F5344CB8AC3E}">
        <p14:creationId xmlns:p14="http://schemas.microsoft.com/office/powerpoint/2010/main" val="17892180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sl-SI" sz="1200" kern="1200" dirty="0" smtClean="0">
                <a:solidFill>
                  <a:schemeClr val="tx1"/>
                </a:solidFill>
                <a:effectLst/>
                <a:latin typeface="+mn-lt"/>
                <a:ea typeface="+mn-ea"/>
                <a:cs typeface="+mn-cs"/>
              </a:rPr>
              <a:t>Za opazovanje premikov so se v spodnjem delu plazu (v t. i. nogi plazu) izvajale </a:t>
            </a:r>
            <a:r>
              <a:rPr lang="sl-SI" sz="1200" kern="1200" dirty="0" err="1" smtClean="0">
                <a:solidFill>
                  <a:schemeClr val="tx1"/>
                </a:solidFill>
                <a:effectLst/>
                <a:latin typeface="+mn-lt"/>
                <a:ea typeface="+mn-ea"/>
                <a:cs typeface="+mn-cs"/>
              </a:rPr>
              <a:t>tahimetrične</a:t>
            </a:r>
            <a:r>
              <a:rPr lang="sl-SI" sz="1200" kern="1200" dirty="0" smtClean="0">
                <a:solidFill>
                  <a:schemeClr val="tx1"/>
                </a:solidFill>
                <a:effectLst/>
                <a:latin typeface="+mn-lt"/>
                <a:ea typeface="+mn-ea"/>
                <a:cs typeface="+mn-cs"/>
              </a:rPr>
              <a:t> meritve kontrolnih točk in aero fotogrametrično snemanje z uporabo brezpilotnega letalnika (BPL).</a:t>
            </a:r>
            <a:r>
              <a:rPr lang="sl-SI" sz="1200" kern="1200" baseline="0" dirty="0" smtClean="0">
                <a:solidFill>
                  <a:schemeClr val="tx1"/>
                </a:solidFill>
                <a:effectLst/>
                <a:latin typeface="+mn-lt"/>
                <a:ea typeface="+mn-ea"/>
                <a:cs typeface="+mn-cs"/>
              </a:rPr>
              <a:t>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sl-SI" sz="1200" kern="1200" baseline="0" dirty="0" smtClean="0">
                <a:solidFill>
                  <a:schemeClr val="tx1"/>
                </a:solidFill>
                <a:effectLst/>
                <a:latin typeface="+mn-lt"/>
                <a:ea typeface="+mn-ea"/>
                <a:cs typeface="+mn-cs"/>
              </a:rPr>
              <a:t>Za opazovanje pobočnih masnih premikov na območju odlomnega roba sta bili v zgornjem delu plazu uporabljeni tehnologiji terestričnega laserskega skeniranja (TLS) in aero fotogrametrične meritve.</a:t>
            </a:r>
          </a:p>
          <a:p>
            <a:pPr marL="171450" lvl="0" indent="-171450">
              <a:buFont typeface="Arial" panose="020B0604020202020204" pitchFamily="34" charset="0"/>
              <a:buChar char="•"/>
            </a:pPr>
            <a:r>
              <a:rPr lang="sl-SI" sz="1200" kern="1200" dirty="0" err="1" smtClean="0">
                <a:solidFill>
                  <a:schemeClr val="tx1"/>
                </a:solidFill>
                <a:effectLst/>
                <a:latin typeface="+mn-lt"/>
                <a:ea typeface="+mn-ea"/>
                <a:cs typeface="+mn-cs"/>
              </a:rPr>
              <a:t>Tahimetrične</a:t>
            </a:r>
            <a:r>
              <a:rPr lang="sl-SI" sz="1200" kern="1200" dirty="0" smtClean="0">
                <a:solidFill>
                  <a:schemeClr val="tx1"/>
                </a:solidFill>
                <a:effectLst/>
                <a:latin typeface="+mn-lt"/>
                <a:ea typeface="+mn-ea"/>
                <a:cs typeface="+mn-cs"/>
              </a:rPr>
              <a:t> meritve geodetskih kontrolnih točk v spodnjem delu plazu Potoška planina smo izvedli osemkrat v časovnem obdobju od novembra 2012 do aprila 2016.</a:t>
            </a:r>
          </a:p>
          <a:p>
            <a:pPr marL="171450" lvl="0" indent="-171450">
              <a:buFont typeface="Arial" panose="020B0604020202020204" pitchFamily="34" charset="0"/>
              <a:buChar char="•"/>
            </a:pPr>
            <a:r>
              <a:rPr lang="sl-SI" sz="1200" kern="1200" dirty="0" smtClean="0">
                <a:solidFill>
                  <a:schemeClr val="tx1"/>
                </a:solidFill>
                <a:effectLst/>
                <a:latin typeface="+mn-lt"/>
                <a:ea typeface="+mn-ea"/>
                <a:cs typeface="+mn-cs"/>
              </a:rPr>
              <a:t>Aero fotogrametrično snemanje z BPL-jem spodnjega plazu Potoška planina smo izvedli sedemkrat, in sicer v obdobju od julija 2013 do aprila 2016 sočasno s </a:t>
            </a:r>
            <a:r>
              <a:rPr lang="sl-SI" sz="1200" kern="1200" dirty="0" err="1" smtClean="0">
                <a:solidFill>
                  <a:schemeClr val="tx1"/>
                </a:solidFill>
                <a:effectLst/>
                <a:latin typeface="+mn-lt"/>
                <a:ea typeface="+mn-ea"/>
                <a:cs typeface="+mn-cs"/>
              </a:rPr>
              <a:t>tahimetričnimi</a:t>
            </a:r>
            <a:r>
              <a:rPr lang="sl-SI" sz="1200" kern="1200" dirty="0" smtClean="0">
                <a:solidFill>
                  <a:schemeClr val="tx1"/>
                </a:solidFill>
                <a:effectLst/>
                <a:latin typeface="+mn-lt"/>
                <a:ea typeface="+mn-ea"/>
                <a:cs typeface="+mn-cs"/>
              </a:rPr>
              <a:t> meritvami. </a:t>
            </a:r>
          </a:p>
          <a:p>
            <a:pPr marL="171450" lvl="0" indent="-171450">
              <a:buFont typeface="Arial" panose="020B0604020202020204" pitchFamily="34" charset="0"/>
              <a:buChar char="•"/>
            </a:pPr>
            <a:r>
              <a:rPr lang="sl-SI" sz="1200" kern="1200" dirty="0" err="1" smtClean="0">
                <a:solidFill>
                  <a:schemeClr val="tx1"/>
                </a:solidFill>
                <a:effectLst/>
                <a:latin typeface="+mn-lt"/>
                <a:ea typeface="+mn-ea"/>
                <a:cs typeface="+mn-cs"/>
              </a:rPr>
              <a:t>Terestrično</a:t>
            </a:r>
            <a:r>
              <a:rPr lang="sl-SI" sz="1200" kern="1200" dirty="0" smtClean="0">
                <a:solidFill>
                  <a:schemeClr val="tx1"/>
                </a:solidFill>
                <a:effectLst/>
                <a:latin typeface="+mn-lt"/>
                <a:ea typeface="+mn-ea"/>
                <a:cs typeface="+mn-cs"/>
              </a:rPr>
              <a:t> lasersko </a:t>
            </a:r>
            <a:r>
              <a:rPr lang="sl-SI" sz="1200" kern="1200" dirty="0" err="1" smtClean="0">
                <a:solidFill>
                  <a:schemeClr val="tx1"/>
                </a:solidFill>
                <a:effectLst/>
                <a:latin typeface="+mn-lt"/>
                <a:ea typeface="+mn-ea"/>
                <a:cs typeface="+mn-cs"/>
              </a:rPr>
              <a:t>skeniranje</a:t>
            </a:r>
            <a:r>
              <a:rPr lang="sl-SI" sz="1200" kern="1200" dirty="0" smtClean="0">
                <a:solidFill>
                  <a:schemeClr val="tx1"/>
                </a:solidFill>
                <a:effectLst/>
                <a:latin typeface="+mn-lt"/>
                <a:ea typeface="+mn-ea"/>
                <a:cs typeface="+mn-cs"/>
              </a:rPr>
              <a:t> in </a:t>
            </a:r>
            <a:r>
              <a:rPr lang="sl-SI" sz="1200" kern="1200" dirty="0" err="1" smtClean="0">
                <a:solidFill>
                  <a:schemeClr val="tx1"/>
                </a:solidFill>
                <a:effectLst/>
                <a:latin typeface="+mn-lt"/>
                <a:ea typeface="+mn-ea"/>
                <a:cs typeface="+mn-cs"/>
              </a:rPr>
              <a:t>aero</a:t>
            </a:r>
            <a:r>
              <a:rPr lang="sl-SI" sz="1200" kern="1200" dirty="0" smtClean="0">
                <a:solidFill>
                  <a:schemeClr val="tx1"/>
                </a:solidFill>
                <a:effectLst/>
                <a:latin typeface="+mn-lt"/>
                <a:ea typeface="+mn-ea"/>
                <a:cs typeface="+mn-cs"/>
              </a:rPr>
              <a:t> fotogrametrično snemanje z BPL-jem zgornjega dela plazu Potoška planina je bilo izvedeno dvakrat (julij 2015 in julij 2015) s časovnim razmikom enega leta. </a:t>
            </a:r>
          </a:p>
          <a:p>
            <a:pPr marL="0" marR="0" indent="0" algn="l" defTabSz="914400" rtl="0" eaLnBrk="1" fontAlgn="auto" latinLnBrk="0" hangingPunct="1">
              <a:lnSpc>
                <a:spcPct val="100000"/>
              </a:lnSpc>
              <a:spcBef>
                <a:spcPts val="0"/>
              </a:spcBef>
              <a:spcAft>
                <a:spcPts val="0"/>
              </a:spcAft>
              <a:buClrTx/>
              <a:buSzTx/>
              <a:buFontTx/>
              <a:buNone/>
              <a:tabLst/>
              <a:defRPr/>
            </a:pPr>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12</a:t>
            </a:fld>
            <a:endParaRPr lang="sl-SI"/>
          </a:p>
        </p:txBody>
      </p:sp>
    </p:spTree>
    <p:extLst>
      <p:ext uri="{BB962C8B-B14F-4D97-AF65-F5344CB8AC3E}">
        <p14:creationId xmlns:p14="http://schemas.microsoft.com/office/powerpoint/2010/main" val="1300491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14</a:t>
            </a:fld>
            <a:endParaRPr lang="sl-SI"/>
          </a:p>
        </p:txBody>
      </p:sp>
    </p:spTree>
    <p:extLst>
      <p:ext uri="{BB962C8B-B14F-4D97-AF65-F5344CB8AC3E}">
        <p14:creationId xmlns:p14="http://schemas.microsoft.com/office/powerpoint/2010/main" val="1300491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sl-SI" dirty="0"/>
          </a:p>
        </p:txBody>
      </p:sp>
      <p:sp>
        <p:nvSpPr>
          <p:cNvPr id="4" name="Ograda številke diapozitiva 3"/>
          <p:cNvSpPr>
            <a:spLocks noGrp="1"/>
          </p:cNvSpPr>
          <p:nvPr>
            <p:ph type="sldNum" sz="quarter" idx="10"/>
          </p:nvPr>
        </p:nvSpPr>
        <p:spPr/>
        <p:txBody>
          <a:bodyPr/>
          <a:lstStyle/>
          <a:p>
            <a:fld id="{124D1550-C65E-4EAF-AD66-D6F3F9863457}" type="slidenum">
              <a:rPr lang="sl-SI" smtClean="0"/>
              <a:t>15</a:t>
            </a:fld>
            <a:endParaRPr lang="sl-SI"/>
          </a:p>
        </p:txBody>
      </p:sp>
    </p:spTree>
    <p:extLst>
      <p:ext uri="{BB962C8B-B14F-4D97-AF65-F5344CB8AC3E}">
        <p14:creationId xmlns:p14="http://schemas.microsoft.com/office/powerpoint/2010/main" val="13004916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Naslovni diapozitiv">
    <p:spTree>
      <p:nvGrpSpPr>
        <p:cNvPr id="1" name=""/>
        <p:cNvGrpSpPr/>
        <p:nvPr/>
      </p:nvGrpSpPr>
      <p:grpSpPr>
        <a:xfrm>
          <a:off x="0" y="0"/>
          <a:ext cx="0" cy="0"/>
          <a:chOff x="0" y="0"/>
          <a:chExt cx="0" cy="0"/>
        </a:xfrm>
      </p:grpSpPr>
      <p:pic>
        <p:nvPicPr>
          <p:cNvPr id="5" name="Picture 6" descr="GeoZS_logo_majhen.pn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57200" y="620713"/>
            <a:ext cx="1512888"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74663" y="1639888"/>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7" name="Rectangle 6"/>
          <p:cNvSpPr/>
          <p:nvPr/>
        </p:nvSpPr>
        <p:spPr>
          <a:xfrm>
            <a:off x="4033838" y="1639888"/>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2" name="Title 1"/>
          <p:cNvSpPr>
            <a:spLocks noGrp="1"/>
          </p:cNvSpPr>
          <p:nvPr>
            <p:ph type="ctrTitle"/>
          </p:nvPr>
        </p:nvSpPr>
        <p:spPr>
          <a:xfrm>
            <a:off x="1022887" y="1849740"/>
            <a:ext cx="7086653" cy="1472814"/>
          </a:xfrm>
          <a:ln w="3175" cmpd="sng">
            <a:noFill/>
          </a:ln>
        </p:spPr>
        <p:txBody>
          <a:bodyPr anchor="t"/>
          <a:lstStyle>
            <a:lvl1pPr algn="l">
              <a:defRPr sz="4200" baseline="0">
                <a:ln>
                  <a:noFill/>
                </a:ln>
                <a:solidFill>
                  <a:srgbClr val="0D0D0D"/>
                </a:solidFill>
              </a:defRPr>
            </a:lvl1pPr>
          </a:lstStyle>
          <a:p>
            <a:r>
              <a:rPr lang="sl-SI" smtClean="0"/>
              <a:t>Uredite slog naslova matrice</a:t>
            </a:r>
            <a:endParaRPr lang="en-US" dirty="0"/>
          </a:p>
        </p:txBody>
      </p:sp>
      <p:sp>
        <p:nvSpPr>
          <p:cNvPr id="11" name="Text Placeholder 10"/>
          <p:cNvSpPr>
            <a:spLocks noGrp="1"/>
          </p:cNvSpPr>
          <p:nvPr>
            <p:ph type="body" sz="quarter" idx="13"/>
          </p:nvPr>
        </p:nvSpPr>
        <p:spPr>
          <a:xfrm>
            <a:off x="1022887" y="4914596"/>
            <a:ext cx="7086653" cy="1444463"/>
          </a:xfrm>
          <a:ln w="3175" cmpd="sng">
            <a:noFill/>
          </a:ln>
        </p:spPr>
        <p:txBody>
          <a:bodyPr anchor="b">
            <a:normAutofit/>
          </a:bodyPr>
          <a:lstStyle>
            <a:lvl1pPr marL="0" indent="0">
              <a:lnSpc>
                <a:spcPct val="200000"/>
              </a:lnSpc>
              <a:spcBef>
                <a:spcPts val="24"/>
              </a:spcBef>
              <a:buFontTx/>
              <a:buNone/>
              <a:defRPr sz="1800" baseline="0">
                <a:solidFill>
                  <a:srgbClr val="0D0D0D"/>
                </a:solidFill>
              </a:defRPr>
            </a:lvl1pPr>
            <a:lvl2pPr>
              <a:defRPr>
                <a:solidFill>
                  <a:srgbClr val="0D0D0D"/>
                </a:solidFill>
              </a:defRPr>
            </a:lvl2pPr>
            <a:lvl3pPr>
              <a:defRPr>
                <a:solidFill>
                  <a:srgbClr val="0D0D0D"/>
                </a:solidFill>
              </a:defRPr>
            </a:lvl3pPr>
            <a:lvl4pPr>
              <a:defRPr>
                <a:solidFill>
                  <a:srgbClr val="0D0D0D"/>
                </a:solidFill>
              </a:defRPr>
            </a:lvl4pPr>
            <a:lvl5pPr>
              <a:defRPr>
                <a:solidFill>
                  <a:srgbClr val="0D0D0D"/>
                </a:solidFill>
              </a:defRPr>
            </a:lvl5pPr>
          </a:lstStyle>
          <a:p>
            <a:pPr lvl="0"/>
            <a:r>
              <a:rPr lang="sl-SI" smtClean="0"/>
              <a:t>Uredite sloge besedila matrice</a:t>
            </a:r>
          </a:p>
        </p:txBody>
      </p:sp>
      <p:sp>
        <p:nvSpPr>
          <p:cNvPr id="16" name="Text Placeholder 15"/>
          <p:cNvSpPr>
            <a:spLocks noGrp="1"/>
          </p:cNvSpPr>
          <p:nvPr>
            <p:ph type="body" sz="quarter" idx="14"/>
          </p:nvPr>
        </p:nvSpPr>
        <p:spPr>
          <a:xfrm>
            <a:off x="941908" y="2886022"/>
            <a:ext cx="7167632" cy="1797659"/>
          </a:xfrm>
        </p:spPr>
        <p:txBody>
          <a:bodyPr>
            <a:normAutofit/>
          </a:bodyPr>
          <a:lstStyle>
            <a:lvl1pPr marL="114300" indent="0">
              <a:buNone/>
              <a:defRPr sz="2600" baseline="0"/>
            </a:lvl1pPr>
          </a:lstStyle>
          <a:p>
            <a:pPr lvl="0"/>
            <a:r>
              <a:rPr lang="sl-SI" smtClean="0"/>
              <a:t>Uredite sloge besedila matrice</a:t>
            </a:r>
          </a:p>
        </p:txBody>
      </p:sp>
    </p:spTree>
    <p:extLst>
      <p:ext uri="{BB962C8B-B14F-4D97-AF65-F5344CB8AC3E}">
        <p14:creationId xmlns:p14="http://schemas.microsoft.com/office/powerpoint/2010/main" val="333887280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Glava odseka">
    <p:spTree>
      <p:nvGrpSpPr>
        <p:cNvPr id="1" name=""/>
        <p:cNvGrpSpPr/>
        <p:nvPr/>
      </p:nvGrpSpPr>
      <p:grpSpPr>
        <a:xfrm>
          <a:off x="0" y="0"/>
          <a:ext cx="0" cy="0"/>
          <a:chOff x="0" y="0"/>
          <a:chExt cx="0" cy="0"/>
        </a:xfrm>
      </p:grpSpPr>
      <p:pic>
        <p:nvPicPr>
          <p:cNvPr id="4" name="Picture 3" descr="Untitled-1.wmf"/>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rot="10800000">
            <a:off x="477838" y="2366963"/>
            <a:ext cx="7631112" cy="3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a:spLocks noGrp="1"/>
          </p:cNvSpPr>
          <p:nvPr>
            <p:ph type="title"/>
          </p:nvPr>
        </p:nvSpPr>
        <p:spPr>
          <a:xfrm>
            <a:off x="1022887" y="917222"/>
            <a:ext cx="6921669" cy="1450245"/>
          </a:xfrm>
          <a:ln w="3175" cmpd="sng">
            <a:noFill/>
          </a:ln>
        </p:spPr>
        <p:txBody>
          <a:bodyPr anchor="b"/>
          <a:lstStyle>
            <a:lvl1pPr algn="l">
              <a:defRPr sz="3600" b="0" cap="all"/>
            </a:lvl1pPr>
          </a:lstStyle>
          <a:p>
            <a:r>
              <a:rPr lang="sl-SI" smtClean="0"/>
              <a:t>Uredite slog naslova matrice</a:t>
            </a:r>
            <a:endParaRPr lang="en-US" dirty="0"/>
          </a:p>
        </p:txBody>
      </p:sp>
      <p:sp>
        <p:nvSpPr>
          <p:cNvPr id="5" name="Content Placeholder 4"/>
          <p:cNvSpPr>
            <a:spLocks noGrp="1"/>
          </p:cNvSpPr>
          <p:nvPr>
            <p:ph sz="quarter" idx="13"/>
          </p:nvPr>
        </p:nvSpPr>
        <p:spPr>
          <a:xfrm>
            <a:off x="1022350" y="2400805"/>
            <a:ext cx="6921500" cy="3230059"/>
          </a:xfrm>
        </p:spPr>
        <p:txBody>
          <a:bodyPr/>
          <a:lstStyle>
            <a:lvl1pPr marL="0" indent="0">
              <a:buFontTx/>
              <a:buNone/>
              <a:defRPr/>
            </a:lvl1pPr>
            <a:lvl2pPr marL="230400">
              <a:defRPr/>
            </a:lvl2pPr>
            <a:lvl3pPr marL="230400">
              <a:defRPr/>
            </a:lvl3pPr>
            <a:lvl4pPr marL="230400">
              <a:defRPr sz="1600"/>
            </a:lvl4pPr>
            <a:lvl5pPr marL="230400">
              <a:defRPr sz="1400"/>
            </a:lvl5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dirty="0"/>
          </a:p>
        </p:txBody>
      </p:sp>
      <p:pic>
        <p:nvPicPr>
          <p:cNvPr id="6" name="Picture 8" descr="GeoZS_logo_majhen.png"/>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3960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Naslov in vsebina">
    <p:spTree>
      <p:nvGrpSpPr>
        <p:cNvPr id="1" name=""/>
        <p:cNvGrpSpPr/>
        <p:nvPr/>
      </p:nvGrpSpPr>
      <p:grpSpPr>
        <a:xfrm>
          <a:off x="0" y="0"/>
          <a:ext cx="0" cy="0"/>
          <a:chOff x="0" y="0"/>
          <a:chExt cx="0" cy="0"/>
        </a:xfrm>
      </p:grpSpPr>
      <p:sp>
        <p:nvSpPr>
          <p:cNvPr id="4" name="Rectangle 3"/>
          <p:cNvSpPr/>
          <p:nvPr/>
        </p:nvSpPr>
        <p:spPr>
          <a:xfrm>
            <a:off x="474663" y="1200150"/>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5" name="Rectangle 4"/>
          <p:cNvSpPr/>
          <p:nvPr/>
        </p:nvSpPr>
        <p:spPr>
          <a:xfrm>
            <a:off x="4033838" y="1200150"/>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3" name="Content Placeholder 2"/>
          <p:cNvSpPr>
            <a:spLocks noGrp="1"/>
          </p:cNvSpPr>
          <p:nvPr>
            <p:ph idx="1"/>
          </p:nvPr>
        </p:nvSpPr>
        <p:spPr>
          <a:xfrm>
            <a:off x="1034460" y="1417638"/>
            <a:ext cx="7075079" cy="4309096"/>
          </a:xfrm>
          <a:ln w="3175" cmpd="sng">
            <a:noFill/>
          </a:ln>
        </p:spPr>
        <p:txBody>
          <a:body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dirty="0"/>
          </a:p>
        </p:txBody>
      </p:sp>
      <p:sp>
        <p:nvSpPr>
          <p:cNvPr id="9" name="Title 8"/>
          <p:cNvSpPr>
            <a:spLocks noGrp="1"/>
          </p:cNvSpPr>
          <p:nvPr>
            <p:ph type="title"/>
          </p:nvPr>
        </p:nvSpPr>
        <p:spPr/>
        <p:txBody>
          <a:bodyPr/>
          <a:lstStyle/>
          <a:p>
            <a:r>
              <a:rPr lang="sl-SI" smtClean="0"/>
              <a:t>Uredite slog naslova matrice</a:t>
            </a:r>
            <a:endParaRPr lang="en-US" dirty="0"/>
          </a:p>
        </p:txBody>
      </p:sp>
      <p:pic>
        <p:nvPicPr>
          <p:cNvPr id="6"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9472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e vsebini">
    <p:spTree>
      <p:nvGrpSpPr>
        <p:cNvPr id="1" name=""/>
        <p:cNvGrpSpPr/>
        <p:nvPr/>
      </p:nvGrpSpPr>
      <p:grpSpPr>
        <a:xfrm>
          <a:off x="0" y="0"/>
          <a:ext cx="0" cy="0"/>
          <a:chOff x="0" y="0"/>
          <a:chExt cx="0" cy="0"/>
        </a:xfrm>
      </p:grpSpPr>
      <p:sp>
        <p:nvSpPr>
          <p:cNvPr id="5" name="Rectangle 4"/>
          <p:cNvSpPr/>
          <p:nvPr/>
        </p:nvSpPr>
        <p:spPr>
          <a:xfrm>
            <a:off x="474663" y="1200150"/>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6" name="Rectangle 5"/>
          <p:cNvSpPr/>
          <p:nvPr/>
        </p:nvSpPr>
        <p:spPr>
          <a:xfrm>
            <a:off x="4033838" y="1200150"/>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3" name="Content Placeholder 2"/>
          <p:cNvSpPr>
            <a:spLocks noGrp="1"/>
          </p:cNvSpPr>
          <p:nvPr>
            <p:ph sz="half" idx="1"/>
          </p:nvPr>
        </p:nvSpPr>
        <p:spPr>
          <a:xfrm>
            <a:off x="518850" y="1429967"/>
            <a:ext cx="3657600" cy="4708842"/>
          </a:xfrm>
          <a:ln>
            <a:noFill/>
          </a:ln>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dirty="0"/>
          </a:p>
        </p:txBody>
      </p:sp>
      <p:sp>
        <p:nvSpPr>
          <p:cNvPr id="4" name="Content Placeholder 3"/>
          <p:cNvSpPr>
            <a:spLocks noGrp="1"/>
          </p:cNvSpPr>
          <p:nvPr>
            <p:ph sz="half" idx="2"/>
          </p:nvPr>
        </p:nvSpPr>
        <p:spPr>
          <a:xfrm>
            <a:off x="4451940" y="1429967"/>
            <a:ext cx="3657600" cy="4708842"/>
          </a:xfrm>
          <a:ln>
            <a:noFill/>
          </a:ln>
        </p:spPr>
        <p:txBody>
          <a:bodyPr/>
          <a:lstStyle>
            <a:lvl1pPr>
              <a:defRPr sz="20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dirty="0"/>
          </a:p>
        </p:txBody>
      </p:sp>
      <p:sp>
        <p:nvSpPr>
          <p:cNvPr id="2" name="Title 1"/>
          <p:cNvSpPr>
            <a:spLocks noGrp="1"/>
          </p:cNvSpPr>
          <p:nvPr>
            <p:ph type="title"/>
          </p:nvPr>
        </p:nvSpPr>
        <p:spPr>
          <a:xfrm>
            <a:off x="518851" y="274638"/>
            <a:ext cx="7590690" cy="1143000"/>
          </a:xfrm>
        </p:spPr>
        <p:txBody>
          <a:bodyPr/>
          <a:lstStyle/>
          <a:p>
            <a:r>
              <a:rPr lang="sl-SI" smtClean="0"/>
              <a:t>Uredite slog naslova matrice</a:t>
            </a:r>
            <a:endParaRPr lang="en-US" dirty="0"/>
          </a:p>
        </p:txBody>
      </p:sp>
      <p:pic>
        <p:nvPicPr>
          <p:cNvPr id="7"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8976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imerjava">
    <p:spTree>
      <p:nvGrpSpPr>
        <p:cNvPr id="1" name=""/>
        <p:cNvGrpSpPr/>
        <p:nvPr/>
      </p:nvGrpSpPr>
      <p:grpSpPr>
        <a:xfrm>
          <a:off x="0" y="0"/>
          <a:ext cx="0" cy="0"/>
          <a:chOff x="0" y="0"/>
          <a:chExt cx="0" cy="0"/>
        </a:xfrm>
      </p:grpSpPr>
      <p:sp>
        <p:nvSpPr>
          <p:cNvPr id="7" name="Rectangle 6"/>
          <p:cNvSpPr/>
          <p:nvPr/>
        </p:nvSpPr>
        <p:spPr>
          <a:xfrm>
            <a:off x="474663" y="1200150"/>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8" name="Rectangle 7"/>
          <p:cNvSpPr/>
          <p:nvPr/>
        </p:nvSpPr>
        <p:spPr>
          <a:xfrm>
            <a:off x="4033838" y="1200150"/>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4" name="Content Placeholder 3"/>
          <p:cNvSpPr>
            <a:spLocks noGrp="1"/>
          </p:cNvSpPr>
          <p:nvPr>
            <p:ph sz="half" idx="2"/>
          </p:nvPr>
        </p:nvSpPr>
        <p:spPr>
          <a:xfrm>
            <a:off x="518850" y="2199533"/>
            <a:ext cx="3657600" cy="3951288"/>
          </a:xfrm>
          <a:ln>
            <a:noFill/>
          </a:ln>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dirty="0"/>
          </a:p>
        </p:txBody>
      </p:sp>
      <p:sp>
        <p:nvSpPr>
          <p:cNvPr id="5" name="Text Placeholder 4"/>
          <p:cNvSpPr>
            <a:spLocks noGrp="1"/>
          </p:cNvSpPr>
          <p:nvPr>
            <p:ph type="body" sz="quarter" idx="3"/>
          </p:nvPr>
        </p:nvSpPr>
        <p:spPr>
          <a:xfrm>
            <a:off x="4451940" y="1429967"/>
            <a:ext cx="3657600" cy="757237"/>
          </a:xfrm>
        </p:spPr>
        <p:txBody>
          <a:bodyPr>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Uredite sloge besedila matrice</a:t>
            </a:r>
          </a:p>
        </p:txBody>
      </p:sp>
      <p:sp>
        <p:nvSpPr>
          <p:cNvPr id="6" name="Content Placeholder 5"/>
          <p:cNvSpPr>
            <a:spLocks noGrp="1"/>
          </p:cNvSpPr>
          <p:nvPr>
            <p:ph sz="quarter" idx="4"/>
          </p:nvPr>
        </p:nvSpPr>
        <p:spPr>
          <a:xfrm>
            <a:off x="4451940" y="2199533"/>
            <a:ext cx="3657600" cy="3951288"/>
          </a:xfrm>
          <a:ln>
            <a:noFill/>
          </a:ln>
        </p:spPr>
        <p:txBody>
          <a:bodyPr/>
          <a:lstStyle>
            <a:lvl1pPr>
              <a:defRPr sz="20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dirty="0"/>
          </a:p>
        </p:txBody>
      </p:sp>
      <p:sp>
        <p:nvSpPr>
          <p:cNvPr id="14" name="Text Placeholder 2"/>
          <p:cNvSpPr>
            <a:spLocks noGrp="1"/>
          </p:cNvSpPr>
          <p:nvPr>
            <p:ph type="body" idx="1"/>
          </p:nvPr>
        </p:nvSpPr>
        <p:spPr>
          <a:xfrm>
            <a:off x="518850" y="1429967"/>
            <a:ext cx="3657600" cy="757237"/>
          </a:xfrm>
          <a:ln>
            <a:noFill/>
          </a:ln>
        </p:spPr>
        <p:txBody>
          <a:bodyPr>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Uredite sloge besedila matrice</a:t>
            </a:r>
          </a:p>
        </p:txBody>
      </p:sp>
      <p:sp>
        <p:nvSpPr>
          <p:cNvPr id="3" name="Title 2"/>
          <p:cNvSpPr>
            <a:spLocks noGrp="1"/>
          </p:cNvSpPr>
          <p:nvPr>
            <p:ph type="title"/>
          </p:nvPr>
        </p:nvSpPr>
        <p:spPr>
          <a:xfrm>
            <a:off x="518851" y="274638"/>
            <a:ext cx="7590690" cy="1143000"/>
          </a:xfrm>
        </p:spPr>
        <p:txBody>
          <a:bodyPr/>
          <a:lstStyle/>
          <a:p>
            <a:r>
              <a:rPr lang="sl-SI" smtClean="0"/>
              <a:t>Uredite slog naslova matrice</a:t>
            </a:r>
            <a:endParaRPr lang="en-US" dirty="0"/>
          </a:p>
        </p:txBody>
      </p:sp>
      <p:pic>
        <p:nvPicPr>
          <p:cNvPr id="9"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6029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amo naslov">
    <p:spTree>
      <p:nvGrpSpPr>
        <p:cNvPr id="1" name=""/>
        <p:cNvGrpSpPr/>
        <p:nvPr/>
      </p:nvGrpSpPr>
      <p:grpSpPr>
        <a:xfrm>
          <a:off x="0" y="0"/>
          <a:ext cx="0" cy="0"/>
          <a:chOff x="0" y="0"/>
          <a:chExt cx="0" cy="0"/>
        </a:xfrm>
      </p:grpSpPr>
      <p:sp>
        <p:nvSpPr>
          <p:cNvPr id="4" name="Rectangle 3"/>
          <p:cNvSpPr/>
          <p:nvPr/>
        </p:nvSpPr>
        <p:spPr>
          <a:xfrm>
            <a:off x="474663" y="1200150"/>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5" name="Rectangle 4"/>
          <p:cNvSpPr/>
          <p:nvPr/>
        </p:nvSpPr>
        <p:spPr>
          <a:xfrm>
            <a:off x="4033838" y="1200150"/>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3" name="Title 2"/>
          <p:cNvSpPr>
            <a:spLocks noGrp="1"/>
          </p:cNvSpPr>
          <p:nvPr>
            <p:ph type="title"/>
          </p:nvPr>
        </p:nvSpPr>
        <p:spPr>
          <a:xfrm>
            <a:off x="537473" y="274638"/>
            <a:ext cx="7572068" cy="1143000"/>
          </a:xfrm>
        </p:spPr>
        <p:txBody>
          <a:bodyPr/>
          <a:lstStyle/>
          <a:p>
            <a:r>
              <a:rPr lang="sl-SI" smtClean="0"/>
              <a:t>Uredite slog naslova matrice</a:t>
            </a:r>
            <a:endParaRPr lang="en-US" dirty="0"/>
          </a:p>
        </p:txBody>
      </p:sp>
      <p:pic>
        <p:nvPicPr>
          <p:cNvPr id="6"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4426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pic>
        <p:nvPicPr>
          <p:cNvPr id="2"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1067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aslov in vsebina">
    <p:spTree>
      <p:nvGrpSpPr>
        <p:cNvPr id="1" name=""/>
        <p:cNvGrpSpPr/>
        <p:nvPr/>
      </p:nvGrpSpPr>
      <p:grpSpPr>
        <a:xfrm>
          <a:off x="0" y="0"/>
          <a:ext cx="0" cy="0"/>
          <a:chOff x="0" y="0"/>
          <a:chExt cx="0" cy="0"/>
        </a:xfrm>
      </p:grpSpPr>
      <p:sp>
        <p:nvSpPr>
          <p:cNvPr id="5" name="Rectangle 4"/>
          <p:cNvSpPr/>
          <p:nvPr/>
        </p:nvSpPr>
        <p:spPr>
          <a:xfrm>
            <a:off x="474663" y="1200150"/>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6" name="Rectangle 5"/>
          <p:cNvSpPr/>
          <p:nvPr/>
        </p:nvSpPr>
        <p:spPr>
          <a:xfrm>
            <a:off x="4033838" y="1200150"/>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2" name="Title 1"/>
          <p:cNvSpPr>
            <a:spLocks noGrp="1"/>
          </p:cNvSpPr>
          <p:nvPr>
            <p:ph type="title"/>
          </p:nvPr>
        </p:nvSpPr>
        <p:spPr>
          <a:xfrm>
            <a:off x="480859" y="381000"/>
            <a:ext cx="7596342" cy="594360"/>
          </a:xfrm>
        </p:spPr>
        <p:txBody>
          <a:bodyPr anchor="b"/>
          <a:lstStyle>
            <a:lvl1pPr algn="l">
              <a:defRPr sz="2200" b="1">
                <a:solidFill>
                  <a:schemeClr val="tx1"/>
                </a:solidFill>
              </a:defRPr>
            </a:lvl1pPr>
          </a:lstStyle>
          <a:p>
            <a:r>
              <a:rPr lang="sl-SI" smtClean="0"/>
              <a:t>Uredite slog naslova matrice</a:t>
            </a:r>
            <a:endParaRPr lang="en-US" dirty="0"/>
          </a:p>
        </p:txBody>
      </p:sp>
      <p:sp>
        <p:nvSpPr>
          <p:cNvPr id="4" name="Text Placeholder 3"/>
          <p:cNvSpPr>
            <a:spLocks noGrp="1"/>
          </p:cNvSpPr>
          <p:nvPr>
            <p:ph type="body" sz="half" idx="2"/>
          </p:nvPr>
        </p:nvSpPr>
        <p:spPr>
          <a:xfrm>
            <a:off x="480857" y="5940779"/>
            <a:ext cx="7596343"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Uredite sloge besedila matrice</a:t>
            </a:r>
          </a:p>
        </p:txBody>
      </p:sp>
      <p:sp>
        <p:nvSpPr>
          <p:cNvPr id="9" name="Content Placeholder 8"/>
          <p:cNvSpPr>
            <a:spLocks noGrp="1"/>
          </p:cNvSpPr>
          <p:nvPr>
            <p:ph sz="quarter" idx="13"/>
          </p:nvPr>
        </p:nvSpPr>
        <p:spPr>
          <a:xfrm>
            <a:off x="480858" y="1354149"/>
            <a:ext cx="7596342" cy="4576379"/>
          </a:xfrm>
        </p:spPr>
        <p:txBody>
          <a:body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pic>
        <p:nvPicPr>
          <p:cNvPr id="7"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0432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Naslov in slika">
    <p:spTree>
      <p:nvGrpSpPr>
        <p:cNvPr id="1" name=""/>
        <p:cNvGrpSpPr/>
        <p:nvPr/>
      </p:nvGrpSpPr>
      <p:grpSpPr>
        <a:xfrm>
          <a:off x="0" y="0"/>
          <a:ext cx="0" cy="0"/>
          <a:chOff x="0" y="0"/>
          <a:chExt cx="0" cy="0"/>
        </a:xfrm>
      </p:grpSpPr>
      <p:sp>
        <p:nvSpPr>
          <p:cNvPr id="5" name="Rectangle 4"/>
          <p:cNvSpPr/>
          <p:nvPr/>
        </p:nvSpPr>
        <p:spPr>
          <a:xfrm>
            <a:off x="0" y="1200150"/>
            <a:ext cx="9144000" cy="5048250"/>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6" name="Rectangle 5"/>
          <p:cNvSpPr/>
          <p:nvPr/>
        </p:nvSpPr>
        <p:spPr>
          <a:xfrm>
            <a:off x="474663" y="1200150"/>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7" name="Rectangle 6"/>
          <p:cNvSpPr/>
          <p:nvPr/>
        </p:nvSpPr>
        <p:spPr>
          <a:xfrm>
            <a:off x="4033838" y="1200150"/>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4" name="Text Placeholder 3"/>
          <p:cNvSpPr>
            <a:spLocks noGrp="1"/>
          </p:cNvSpPr>
          <p:nvPr>
            <p:ph type="body" sz="half" idx="2"/>
          </p:nvPr>
        </p:nvSpPr>
        <p:spPr>
          <a:xfrm>
            <a:off x="480818" y="6293289"/>
            <a:ext cx="7593333" cy="507374"/>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Uredite sloge besedila matrice</a:t>
            </a:r>
          </a:p>
        </p:txBody>
      </p:sp>
      <p:sp>
        <p:nvSpPr>
          <p:cNvPr id="11" name="Title 1"/>
          <p:cNvSpPr>
            <a:spLocks noGrp="1"/>
          </p:cNvSpPr>
          <p:nvPr>
            <p:ph type="title"/>
          </p:nvPr>
        </p:nvSpPr>
        <p:spPr>
          <a:xfrm>
            <a:off x="480818" y="381000"/>
            <a:ext cx="7593333" cy="594626"/>
          </a:xfrm>
        </p:spPr>
        <p:txBody>
          <a:bodyPr/>
          <a:lstStyle>
            <a:lvl1pPr algn="l">
              <a:defRPr sz="2200" b="1">
                <a:ln>
                  <a:noFill/>
                </a:ln>
                <a:solidFill>
                  <a:schemeClr val="tx2"/>
                </a:solidFill>
              </a:defRPr>
            </a:lvl1pPr>
          </a:lstStyle>
          <a:p>
            <a:r>
              <a:rPr lang="sl-SI" smtClean="0"/>
              <a:t>Uredite slog naslova matrice</a:t>
            </a:r>
            <a:endParaRPr lang="en-US" dirty="0"/>
          </a:p>
        </p:txBody>
      </p:sp>
      <p:sp>
        <p:nvSpPr>
          <p:cNvPr id="13" name="Picture Placeholder 2"/>
          <p:cNvSpPr>
            <a:spLocks noGrp="1"/>
          </p:cNvSpPr>
          <p:nvPr>
            <p:ph type="pic" idx="1"/>
          </p:nvPr>
        </p:nvSpPr>
        <p:spPr>
          <a:xfrm>
            <a:off x="480858" y="1465832"/>
            <a:ext cx="7594978" cy="4782506"/>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sl-SI" noProof="0" smtClean="0"/>
              <a:t>Kliknite ikono, če želite dodati sliko</a:t>
            </a:r>
            <a:endParaRPr lang="en-US" noProof="0" dirty="0"/>
          </a:p>
        </p:txBody>
      </p:sp>
      <p:sp>
        <p:nvSpPr>
          <p:cNvPr id="8" name="Slide Number Placeholder 8"/>
          <p:cNvSpPr>
            <a:spLocks noGrp="1"/>
          </p:cNvSpPr>
          <p:nvPr>
            <p:ph type="sldNum" sz="quarter" idx="10"/>
          </p:nvPr>
        </p:nvSpPr>
        <p:spPr>
          <a:xfrm>
            <a:off x="8528050" y="4168775"/>
            <a:ext cx="552450" cy="396875"/>
          </a:xfrm>
          <a:prstGeom prst="bracketPair">
            <a:avLst>
              <a:gd name="adj" fmla="val 17949"/>
            </a:avLst>
          </a:prstGeom>
        </p:spPr>
        <p:txBody>
          <a:bodyPr vert="horz" wrap="square" lIns="91440" tIns="45720" rIns="91440" bIns="45720" numCol="1" anchor="t" anchorCtr="0" compatLnSpc="1">
            <a:prstTxWarp prst="textNoShape">
              <a:avLst/>
            </a:prstTxWarp>
          </a:bodyPr>
          <a:lstStyle>
            <a:lvl1pPr eaLnBrk="1" hangingPunct="1">
              <a:defRPr/>
            </a:lvl1pPr>
          </a:lstStyle>
          <a:p>
            <a:fld id="{52D08CE3-B07F-440E-8E05-8217033188A7}" type="slidenum">
              <a:rPr lang="en-US" altLang="sl-SI"/>
              <a:pPr/>
              <a:t>‹#›</a:t>
            </a:fld>
            <a:endParaRPr lang="en-US" altLang="sl-SI"/>
          </a:p>
        </p:txBody>
      </p:sp>
      <p:pic>
        <p:nvPicPr>
          <p:cNvPr id="9"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7036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4" name="Rectangle 3"/>
          <p:cNvSpPr/>
          <p:nvPr/>
        </p:nvSpPr>
        <p:spPr>
          <a:xfrm>
            <a:off x="474663" y="1200150"/>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5" name="Rectangle 4"/>
          <p:cNvSpPr/>
          <p:nvPr/>
        </p:nvSpPr>
        <p:spPr>
          <a:xfrm>
            <a:off x="4033838" y="1200150"/>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2" name="Title 1"/>
          <p:cNvSpPr>
            <a:spLocks noGrp="1"/>
          </p:cNvSpPr>
          <p:nvPr>
            <p:ph type="title"/>
          </p:nvPr>
        </p:nvSpPr>
        <p:spPr>
          <a:xfrm>
            <a:off x="489541" y="274638"/>
            <a:ext cx="7620000" cy="1143000"/>
          </a:xfrm>
        </p:spPr>
        <p:txBody>
          <a:bodyPr/>
          <a:lstStyle>
            <a:lvl1pPr algn="l">
              <a:defRPr/>
            </a:lvl1pPr>
          </a:lstStyle>
          <a:p>
            <a:r>
              <a:rPr lang="sl-SI" smtClean="0"/>
              <a:t>Uredite slog naslova matrice</a:t>
            </a:r>
            <a:endParaRPr lang="en-US"/>
          </a:p>
        </p:txBody>
      </p:sp>
      <p:sp>
        <p:nvSpPr>
          <p:cNvPr id="3" name="Vertical Text Placeholder 2"/>
          <p:cNvSpPr>
            <a:spLocks noGrp="1"/>
          </p:cNvSpPr>
          <p:nvPr>
            <p:ph type="body" orient="vert" idx="1"/>
          </p:nvPr>
        </p:nvSpPr>
        <p:spPr>
          <a:xfrm>
            <a:off x="489540" y="1417638"/>
            <a:ext cx="7620000" cy="4983162"/>
          </a:xfrm>
        </p:spPr>
        <p:txBody>
          <a:bodyPr vert="eaVert"/>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pic>
        <p:nvPicPr>
          <p:cNvPr id="6"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0394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446436" cy="5851525"/>
          </a:xfrm>
        </p:spPr>
        <p:txBody>
          <a:bodyPr vert="eaVert" anchor="b" anchorCtr="0"/>
          <a:lstStyle/>
          <a:p>
            <a:r>
              <a:rPr lang="sl-SI" smtClean="0"/>
              <a:t>Uredite slog naslova matrice</a:t>
            </a:r>
            <a:endParaRPr lang="en-US" dirty="0"/>
          </a:p>
        </p:txBody>
      </p:sp>
      <p:sp>
        <p:nvSpPr>
          <p:cNvPr id="3" name="Vertical Text Placeholder 2"/>
          <p:cNvSpPr>
            <a:spLocks noGrp="1"/>
          </p:cNvSpPr>
          <p:nvPr>
            <p:ph type="body" orient="vert" idx="1"/>
          </p:nvPr>
        </p:nvSpPr>
        <p:spPr>
          <a:xfrm>
            <a:off x="457200" y="274638"/>
            <a:ext cx="6172200" cy="5851525"/>
          </a:xfrm>
        </p:spPr>
        <p:txBody>
          <a:bodyPr vert="eaVert"/>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dirty="0"/>
          </a:p>
        </p:txBody>
      </p:sp>
      <p:pic>
        <p:nvPicPr>
          <p:cNvPr id="4"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51292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 Footer">
    <p:spTree>
      <p:nvGrpSpPr>
        <p:cNvPr id="1" name=""/>
        <p:cNvGrpSpPr/>
        <p:nvPr/>
      </p:nvGrpSpPr>
      <p:grpSpPr>
        <a:xfrm>
          <a:off x="0" y="0"/>
          <a:ext cx="0" cy="0"/>
          <a:chOff x="0" y="0"/>
          <a:chExt cx="0" cy="0"/>
        </a:xfrm>
      </p:grpSpPr>
      <p:sp>
        <p:nvSpPr>
          <p:cNvPr id="4" name="Rectangle 3"/>
          <p:cNvSpPr/>
          <p:nvPr/>
        </p:nvSpPr>
        <p:spPr>
          <a:xfrm>
            <a:off x="474663" y="1200150"/>
            <a:ext cx="3600450" cy="28575"/>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5" name="Rectangle 4"/>
          <p:cNvSpPr/>
          <p:nvPr/>
        </p:nvSpPr>
        <p:spPr>
          <a:xfrm>
            <a:off x="4033838" y="1200150"/>
            <a:ext cx="3600450" cy="28575"/>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7" name="Title 6"/>
          <p:cNvSpPr>
            <a:spLocks noGrp="1"/>
          </p:cNvSpPr>
          <p:nvPr>
            <p:ph type="title"/>
          </p:nvPr>
        </p:nvSpPr>
        <p:spPr/>
        <p:txBody>
          <a:bodyPr/>
          <a:lstStyle/>
          <a:p>
            <a:r>
              <a:rPr lang="sl-SI" smtClean="0"/>
              <a:t>Uredite slog naslova matrice</a:t>
            </a:r>
            <a:endParaRPr lang="en-US"/>
          </a:p>
        </p:txBody>
      </p:sp>
      <p:sp>
        <p:nvSpPr>
          <p:cNvPr id="9" name="Content Placeholder 8"/>
          <p:cNvSpPr>
            <a:spLocks noGrp="1"/>
          </p:cNvSpPr>
          <p:nvPr>
            <p:ph sz="quarter" idx="13"/>
          </p:nvPr>
        </p:nvSpPr>
        <p:spPr>
          <a:xfrm>
            <a:off x="1035050" y="1417638"/>
            <a:ext cx="7073900" cy="4749800"/>
          </a:xfrm>
        </p:spPr>
        <p:txBody>
          <a:body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pic>
        <p:nvPicPr>
          <p:cNvPr id="6" name="Picture 8" descr="GeoZS_logo_majhen.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69238" y="6262688"/>
            <a:ext cx="7731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928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BFBFBF"/>
            </a:gs>
            <a:gs pos="100000">
              <a:srgbClr val="FFFFFF"/>
            </a:gs>
          </a:gsLst>
          <a:lin ang="54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35050" y="274638"/>
            <a:ext cx="7073900" cy="1143000"/>
          </a:xfrm>
          <a:prstGeom prst="rect">
            <a:avLst/>
          </a:prstGeom>
          <a:ln>
            <a:noFill/>
          </a:ln>
        </p:spPr>
        <p:txBody>
          <a:bodyPr vert="horz" lIns="91440" tIns="45720" rIns="91440" bIns="45720" rtlCol="0" anchor="ctr">
            <a:noAutofit/>
          </a:bodyPr>
          <a:lstStyle/>
          <a:p>
            <a:r>
              <a:rPr lang="sl-SI" smtClean="0"/>
              <a:t>Uredite slog naslova matrice</a:t>
            </a:r>
            <a:endParaRPr lang="en-US" dirty="0"/>
          </a:p>
        </p:txBody>
      </p:sp>
      <p:sp>
        <p:nvSpPr>
          <p:cNvPr id="1027" name="Text Placeholder 2"/>
          <p:cNvSpPr>
            <a:spLocks noGrp="1"/>
          </p:cNvSpPr>
          <p:nvPr>
            <p:ph type="body" idx="1"/>
          </p:nvPr>
        </p:nvSpPr>
        <p:spPr bwMode="auto">
          <a:xfrm>
            <a:off x="1035050" y="1417638"/>
            <a:ext cx="7073900" cy="464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l-SI" altLang="sl-SI" smtClean="0"/>
              <a:t>Uredite sloge besedila matrice</a:t>
            </a:r>
          </a:p>
          <a:p>
            <a:pPr lvl="1"/>
            <a:r>
              <a:rPr lang="sl-SI" altLang="sl-SI" smtClean="0"/>
              <a:t>Druga raven</a:t>
            </a:r>
          </a:p>
          <a:p>
            <a:pPr lvl="2"/>
            <a:r>
              <a:rPr lang="sl-SI" altLang="sl-SI" smtClean="0"/>
              <a:t>Tretja raven</a:t>
            </a:r>
          </a:p>
          <a:p>
            <a:pPr lvl="3"/>
            <a:r>
              <a:rPr lang="sl-SI" altLang="sl-SI" smtClean="0"/>
              <a:t>Četrta raven</a:t>
            </a:r>
          </a:p>
          <a:p>
            <a:pPr lvl="4"/>
            <a:r>
              <a:rPr lang="sl-SI" altLang="sl-SI" smtClean="0"/>
              <a:t>Peta raven</a:t>
            </a:r>
            <a:endParaRPr lang="en-US" altLang="sl-SI" smtClean="0"/>
          </a:p>
        </p:txBody>
      </p:sp>
      <p:sp>
        <p:nvSpPr>
          <p:cNvPr id="4" name="Rectangle 3"/>
          <p:cNvSpPr/>
          <p:nvPr/>
        </p:nvSpPr>
        <p:spPr>
          <a:xfrm>
            <a:off x="474663" y="6442075"/>
            <a:ext cx="3600450" cy="30163"/>
          </a:xfrm>
          <a:prstGeom prst="rect">
            <a:avLst/>
          </a:prstGeom>
          <a:solidFill>
            <a:srgbClr val="62BC4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
        <p:nvSpPr>
          <p:cNvPr id="8" name="Rectangle 7"/>
          <p:cNvSpPr/>
          <p:nvPr/>
        </p:nvSpPr>
        <p:spPr>
          <a:xfrm>
            <a:off x="4033838" y="6442075"/>
            <a:ext cx="3600450" cy="30163"/>
          </a:xfrm>
          <a:prstGeom prst="rect">
            <a:avLst/>
          </a:prstGeom>
          <a:solidFill>
            <a:srgbClr val="386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eaLnBrk="1" hangingPunct="1"/>
            <a:endParaRPr lang="sl-SI" altLang="sl-SI">
              <a:solidFill>
                <a:srgbClr val="FFFFFF"/>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83" r:id="rId7"/>
    <p:sldLayoutId id="2147483691" r:id="rId8"/>
    <p:sldLayoutId id="2147483692" r:id="rId9"/>
    <p:sldLayoutId id="2147483693" r:id="rId10"/>
    <p:sldLayoutId id="2147483684" r:id="rId11"/>
    <p:sldLayoutId id="2147483694" r:id="rId12"/>
  </p:sldLayoutIdLst>
  <p:txStyles>
    <p:titleStyle>
      <a:lvl1pPr algn="l" rtl="0" eaLnBrk="1" fontAlgn="base" hangingPunct="1">
        <a:spcBef>
          <a:spcPct val="0"/>
        </a:spcBef>
        <a:spcAft>
          <a:spcPct val="0"/>
        </a:spcAft>
        <a:defRPr sz="3200" b="1" kern="1200" spc="-100">
          <a:solidFill>
            <a:srgbClr val="0D0D0D"/>
          </a:solidFill>
          <a:latin typeface="+mj-lt"/>
          <a:ea typeface="+mj-ea"/>
          <a:cs typeface="+mj-cs"/>
        </a:defRPr>
      </a:lvl1pPr>
      <a:lvl2pPr algn="l" rtl="0" eaLnBrk="1" fontAlgn="base" hangingPunct="1">
        <a:spcBef>
          <a:spcPct val="0"/>
        </a:spcBef>
        <a:spcAft>
          <a:spcPct val="0"/>
        </a:spcAft>
        <a:defRPr sz="3200" b="1">
          <a:solidFill>
            <a:srgbClr val="0D0D0D"/>
          </a:solidFill>
          <a:latin typeface="Calibri" pitchFamily="34" charset="0"/>
        </a:defRPr>
      </a:lvl2pPr>
      <a:lvl3pPr algn="l" rtl="0" eaLnBrk="1" fontAlgn="base" hangingPunct="1">
        <a:spcBef>
          <a:spcPct val="0"/>
        </a:spcBef>
        <a:spcAft>
          <a:spcPct val="0"/>
        </a:spcAft>
        <a:defRPr sz="3200" b="1">
          <a:solidFill>
            <a:srgbClr val="0D0D0D"/>
          </a:solidFill>
          <a:latin typeface="Calibri" pitchFamily="34" charset="0"/>
        </a:defRPr>
      </a:lvl3pPr>
      <a:lvl4pPr algn="l" rtl="0" eaLnBrk="1" fontAlgn="base" hangingPunct="1">
        <a:spcBef>
          <a:spcPct val="0"/>
        </a:spcBef>
        <a:spcAft>
          <a:spcPct val="0"/>
        </a:spcAft>
        <a:defRPr sz="3200" b="1">
          <a:solidFill>
            <a:srgbClr val="0D0D0D"/>
          </a:solidFill>
          <a:latin typeface="Calibri" pitchFamily="34" charset="0"/>
        </a:defRPr>
      </a:lvl4pPr>
      <a:lvl5pPr algn="l" rtl="0" eaLnBrk="1" fontAlgn="base" hangingPunct="1">
        <a:spcBef>
          <a:spcPct val="0"/>
        </a:spcBef>
        <a:spcAft>
          <a:spcPct val="0"/>
        </a:spcAft>
        <a:defRPr sz="3200" b="1">
          <a:solidFill>
            <a:srgbClr val="0D0D0D"/>
          </a:solidFill>
          <a:latin typeface="Calibri" pitchFamily="34" charset="0"/>
        </a:defRPr>
      </a:lvl5pPr>
      <a:lvl6pPr marL="457200" algn="l" rtl="0" eaLnBrk="1" fontAlgn="base" hangingPunct="1">
        <a:spcBef>
          <a:spcPct val="0"/>
        </a:spcBef>
        <a:spcAft>
          <a:spcPct val="0"/>
        </a:spcAft>
        <a:defRPr sz="3200" b="1">
          <a:solidFill>
            <a:srgbClr val="0D0D0D"/>
          </a:solidFill>
          <a:latin typeface="Calibri" pitchFamily="34" charset="0"/>
        </a:defRPr>
      </a:lvl6pPr>
      <a:lvl7pPr marL="914400" algn="l" rtl="0" eaLnBrk="1" fontAlgn="base" hangingPunct="1">
        <a:spcBef>
          <a:spcPct val="0"/>
        </a:spcBef>
        <a:spcAft>
          <a:spcPct val="0"/>
        </a:spcAft>
        <a:defRPr sz="3200" b="1">
          <a:solidFill>
            <a:srgbClr val="0D0D0D"/>
          </a:solidFill>
          <a:latin typeface="Calibri" pitchFamily="34" charset="0"/>
        </a:defRPr>
      </a:lvl7pPr>
      <a:lvl8pPr marL="1371600" algn="l" rtl="0" eaLnBrk="1" fontAlgn="base" hangingPunct="1">
        <a:spcBef>
          <a:spcPct val="0"/>
        </a:spcBef>
        <a:spcAft>
          <a:spcPct val="0"/>
        </a:spcAft>
        <a:defRPr sz="3200" b="1">
          <a:solidFill>
            <a:srgbClr val="0D0D0D"/>
          </a:solidFill>
          <a:latin typeface="Calibri" pitchFamily="34" charset="0"/>
        </a:defRPr>
      </a:lvl8pPr>
      <a:lvl9pPr marL="1828800" algn="l" rtl="0" eaLnBrk="1" fontAlgn="base" hangingPunct="1">
        <a:spcBef>
          <a:spcPct val="0"/>
        </a:spcBef>
        <a:spcAft>
          <a:spcPct val="0"/>
        </a:spcAft>
        <a:defRPr sz="3200" b="1">
          <a:solidFill>
            <a:srgbClr val="0D0D0D"/>
          </a:solidFill>
          <a:latin typeface="Calibri" pitchFamily="34" charset="0"/>
        </a:defRPr>
      </a:lvl9pPr>
    </p:titleStyle>
    <p:bodyStyle>
      <a:lvl1pPr marL="342900" indent="-228600" algn="l" rtl="0" eaLnBrk="1" fontAlgn="base" hangingPunct="1">
        <a:lnSpc>
          <a:spcPts val="2200"/>
        </a:lnSpc>
        <a:spcBef>
          <a:spcPct val="20000"/>
        </a:spcBef>
        <a:spcAft>
          <a:spcPts val="475"/>
        </a:spcAft>
        <a:buClr>
          <a:srgbClr val="799D33"/>
        </a:buClr>
        <a:buFont typeface="Arial" pitchFamily="34" charset="0"/>
        <a:buChar char="•"/>
        <a:defRPr sz="2000" kern="1200">
          <a:solidFill>
            <a:srgbClr val="0D0D0D"/>
          </a:solidFill>
          <a:latin typeface="+mn-lt"/>
          <a:ea typeface="+mn-ea"/>
          <a:cs typeface="+mn-cs"/>
        </a:defRPr>
      </a:lvl1pPr>
      <a:lvl2pPr marL="639763" indent="-228600" algn="l" rtl="0" eaLnBrk="1" fontAlgn="base" hangingPunct="1">
        <a:lnSpc>
          <a:spcPts val="2200"/>
        </a:lnSpc>
        <a:spcBef>
          <a:spcPct val="20000"/>
        </a:spcBef>
        <a:spcAft>
          <a:spcPts val="475"/>
        </a:spcAft>
        <a:buClr>
          <a:srgbClr val="005783"/>
        </a:buClr>
        <a:buFont typeface="Arial" pitchFamily="34" charset="0"/>
        <a:buChar char="•"/>
        <a:defRPr sz="2000" kern="1200">
          <a:solidFill>
            <a:srgbClr val="0D0D0D"/>
          </a:solidFill>
          <a:latin typeface="+mn-lt"/>
          <a:ea typeface="+mn-ea"/>
          <a:cs typeface="+mn-cs"/>
        </a:defRPr>
      </a:lvl2pPr>
      <a:lvl3pPr marL="1004888" indent="-228600" algn="l" rtl="0" eaLnBrk="1" fontAlgn="base" hangingPunct="1">
        <a:spcBef>
          <a:spcPct val="20000"/>
        </a:spcBef>
        <a:spcAft>
          <a:spcPts val="438"/>
        </a:spcAft>
        <a:buClr>
          <a:srgbClr val="0074AF"/>
        </a:buClr>
        <a:buFont typeface="Arial" pitchFamily="34" charset="0"/>
        <a:buChar char="•"/>
        <a:defRPr kern="1200">
          <a:solidFill>
            <a:srgbClr val="0D0D0D"/>
          </a:solidFill>
          <a:latin typeface="+mn-lt"/>
          <a:ea typeface="+mn-ea"/>
          <a:cs typeface="+mn-cs"/>
        </a:defRPr>
      </a:lvl3pPr>
      <a:lvl4pPr marL="1279525" indent="-228600" algn="l" rtl="0" eaLnBrk="1" fontAlgn="base" hangingPunct="1">
        <a:spcBef>
          <a:spcPct val="20000"/>
        </a:spcBef>
        <a:spcAft>
          <a:spcPts val="438"/>
        </a:spcAft>
        <a:buClr>
          <a:srgbClr val="808080"/>
        </a:buClr>
        <a:buFont typeface="Arial" pitchFamily="34" charset="0"/>
        <a:buChar char="•"/>
        <a:defRPr kern="1200">
          <a:solidFill>
            <a:srgbClr val="0D0D0D"/>
          </a:solidFill>
          <a:latin typeface="+mn-lt"/>
          <a:ea typeface="+mn-ea"/>
          <a:cs typeface="+mn-cs"/>
        </a:defRPr>
      </a:lvl4pPr>
      <a:lvl5pPr marL="1554163" indent="-228600" algn="l" rtl="0" eaLnBrk="1" fontAlgn="base" hangingPunct="1">
        <a:spcBef>
          <a:spcPct val="20000"/>
        </a:spcBef>
        <a:spcAft>
          <a:spcPts val="438"/>
        </a:spcAft>
        <a:buClr>
          <a:srgbClr val="5CAC34"/>
        </a:buClr>
        <a:buFont typeface="Arial" pitchFamily="34" charset="0"/>
        <a:buChar char="•"/>
        <a:defRPr kern="1200">
          <a:solidFill>
            <a:srgbClr val="0D0D0D"/>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7"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2.jpeg"/><Relationship Id="rId5" Type="http://schemas.openxmlformats.org/officeDocument/2006/relationships/image" Target="../media/image21.JP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5.jpeg"/><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31875" y="3021013"/>
            <a:ext cx="7086600" cy="1473200"/>
          </a:xfrm>
        </p:spPr>
        <p:txBody>
          <a:bodyPr/>
          <a:lstStyle/>
          <a:p>
            <a:pPr algn="ctr" fontAlgn="auto">
              <a:spcAft>
                <a:spcPts val="0"/>
              </a:spcAft>
              <a:defRPr/>
            </a:pPr>
            <a:r>
              <a:rPr lang="sl-SI" sz="3200" dirty="0" smtClean="0"/>
              <a:t/>
            </a:r>
            <a:br>
              <a:rPr lang="sl-SI" sz="3200" dirty="0" smtClean="0"/>
            </a:br>
            <a:r>
              <a:rPr lang="sl-SI" sz="3200" dirty="0"/>
              <a:t>PROBLEMATIKA POBOČNIH MASNIH PREMIKOV V ZALEDJU NASELJA KOROŠKA BELA</a:t>
            </a:r>
          </a:p>
        </p:txBody>
      </p:sp>
      <p:sp>
        <p:nvSpPr>
          <p:cNvPr id="3" name="Ograda besedila 2"/>
          <p:cNvSpPr>
            <a:spLocks noGrp="1"/>
          </p:cNvSpPr>
          <p:nvPr>
            <p:ph type="body" sz="quarter" idx="13"/>
          </p:nvPr>
        </p:nvSpPr>
        <p:spPr>
          <a:xfrm>
            <a:off x="1022887" y="5571460"/>
            <a:ext cx="7086653" cy="787599"/>
          </a:xfrm>
        </p:spPr>
        <p:txBody>
          <a:bodyPr>
            <a:normAutofit/>
          </a:bodyPr>
          <a:lstStyle/>
          <a:p>
            <a:pPr algn="ctr">
              <a:lnSpc>
                <a:spcPct val="100000"/>
              </a:lnSpc>
            </a:pPr>
            <a:r>
              <a:rPr lang="sl-SI" sz="2000" b="1" dirty="0" smtClean="0"/>
              <a:t>Tina Peternel, Špela Kumelj</a:t>
            </a:r>
            <a:endParaRPr lang="sl-SI" sz="2000" b="1" dirty="0"/>
          </a:p>
        </p:txBody>
      </p:sp>
      <p:sp>
        <p:nvSpPr>
          <p:cNvPr id="7" name="Ograda besedila 2"/>
          <p:cNvSpPr>
            <a:spLocks noGrp="1"/>
          </p:cNvSpPr>
          <p:nvPr>
            <p:ph type="body" sz="quarter" idx="13"/>
          </p:nvPr>
        </p:nvSpPr>
        <p:spPr>
          <a:xfrm>
            <a:off x="784762" y="1894810"/>
            <a:ext cx="7086653" cy="787599"/>
          </a:xfrm>
        </p:spPr>
        <p:txBody>
          <a:bodyPr>
            <a:normAutofit/>
          </a:bodyPr>
          <a:lstStyle/>
          <a:p>
            <a:pPr algn="ctr">
              <a:lnSpc>
                <a:spcPct val="100000"/>
              </a:lnSpc>
            </a:pPr>
            <a:r>
              <a:rPr lang="sl-SI" sz="2000" b="1" dirty="0" smtClean="0"/>
              <a:t>Seja občinskega sveta občine Jesenice</a:t>
            </a:r>
          </a:p>
          <a:p>
            <a:pPr algn="ctr">
              <a:lnSpc>
                <a:spcPct val="100000"/>
              </a:lnSpc>
            </a:pPr>
            <a:r>
              <a:rPr lang="sl-SI" sz="2000" b="1" dirty="0" smtClean="0"/>
              <a:t>Jesenice, 21. 9. 2017</a:t>
            </a:r>
            <a:endParaRPr lang="sl-SI" sz="20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035050" y="136800"/>
            <a:ext cx="7073900" cy="1143000"/>
          </a:xfrm>
        </p:spPr>
        <p:txBody>
          <a:bodyPr wrap="square" numCol="1" anchorCtr="0" compatLnSpc="1">
            <a:prstTxWarp prst="textNoShape">
              <a:avLst/>
            </a:prstTxWarp>
          </a:bodyPr>
          <a:lstStyle/>
          <a:p>
            <a:r>
              <a:rPr lang="sl-SI" altLang="sl-SI" sz="2800" dirty="0" smtClean="0"/>
              <a:t>Vsebina predstavitve</a:t>
            </a:r>
            <a:endParaRPr lang="en-US" altLang="sl-SI" sz="2800" dirty="0" smtClean="0"/>
          </a:p>
        </p:txBody>
      </p:sp>
      <p:graphicFrame>
        <p:nvGraphicFramePr>
          <p:cNvPr id="14" name="Diagram 13"/>
          <p:cNvGraphicFramePr/>
          <p:nvPr>
            <p:extLst>
              <p:ext uri="{D42A27DB-BD31-4B8C-83A1-F6EECF244321}">
                <p14:modId xmlns:p14="http://schemas.microsoft.com/office/powerpoint/2010/main" val="4265390501"/>
              </p:ext>
            </p:extLst>
          </p:nvPr>
        </p:nvGraphicFramePr>
        <p:xfrm>
          <a:off x="504607" y="1417638"/>
          <a:ext cx="8015537" cy="48207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03482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p:cNvSpPr>
            <a:spLocks noGrp="1"/>
          </p:cNvSpPr>
          <p:nvPr>
            <p:ph type="title"/>
          </p:nvPr>
        </p:nvSpPr>
        <p:spPr>
          <a:xfrm>
            <a:off x="1035050" y="136800"/>
            <a:ext cx="7073900" cy="1143000"/>
          </a:xfrm>
        </p:spPr>
        <p:txBody>
          <a:bodyPr/>
          <a:lstStyle/>
          <a:p>
            <a:r>
              <a:rPr lang="sl-SI" sz="2800" dirty="0"/>
              <a:t>Ozadje obravnavane tematike – </a:t>
            </a:r>
            <a:r>
              <a:rPr lang="sl-SI" sz="2800" dirty="0" smtClean="0"/>
              <a:t>plaz Potoška planina in plaz </a:t>
            </a:r>
            <a:r>
              <a:rPr lang="sl-SI" sz="2800" dirty="0" err="1" smtClean="0"/>
              <a:t>Čikla</a:t>
            </a:r>
            <a:endParaRPr lang="sl-SI" sz="2800" dirty="0"/>
          </a:p>
        </p:txBody>
      </p:sp>
      <p:pic>
        <p:nvPicPr>
          <p:cNvPr id="2" name="Slika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35050" y="1279800"/>
            <a:ext cx="6714744" cy="5228844"/>
          </a:xfrm>
          <a:prstGeom prst="rect">
            <a:avLst/>
          </a:prstGeom>
        </p:spPr>
      </p:pic>
      <p:grpSp>
        <p:nvGrpSpPr>
          <p:cNvPr id="11" name="Skupina 10"/>
          <p:cNvGrpSpPr/>
          <p:nvPr/>
        </p:nvGrpSpPr>
        <p:grpSpPr>
          <a:xfrm>
            <a:off x="3954984" y="1202432"/>
            <a:ext cx="5149261" cy="3432841"/>
            <a:chOff x="5418665" y="2870200"/>
            <a:chExt cx="5149261" cy="3432841"/>
          </a:xfrm>
        </p:grpSpPr>
        <p:pic>
          <p:nvPicPr>
            <p:cNvPr id="12" name="Slika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8665" y="2870200"/>
              <a:ext cx="5149261" cy="3432841"/>
            </a:xfrm>
            <a:prstGeom prst="rect">
              <a:avLst/>
            </a:prstGeom>
          </p:spPr>
        </p:pic>
        <p:sp>
          <p:nvSpPr>
            <p:cNvPr id="13" name="PoljeZBesedilom 12"/>
            <p:cNvSpPr txBox="1"/>
            <p:nvPr/>
          </p:nvSpPr>
          <p:spPr>
            <a:xfrm>
              <a:off x="9351601" y="6026042"/>
              <a:ext cx="1216325" cy="276999"/>
            </a:xfrm>
            <a:prstGeom prst="rect">
              <a:avLst/>
            </a:prstGeom>
            <a:solidFill>
              <a:schemeClr val="bg1"/>
            </a:solidFill>
            <a:ln w="3175">
              <a:solidFill>
                <a:schemeClr val="tx1"/>
              </a:solidFill>
            </a:ln>
          </p:spPr>
          <p:txBody>
            <a:bodyPr wrap="square" rtlCol="0">
              <a:spAutoFit/>
            </a:bodyPr>
            <a:lstStyle/>
            <a:p>
              <a:r>
                <a:rPr lang="sl-SI" sz="1200" b="1" dirty="0" smtClean="0"/>
                <a:t>E. Dovžan, 2016</a:t>
              </a:r>
              <a:endParaRPr lang="en-GB" sz="1200" b="1" dirty="0"/>
            </a:p>
          </p:txBody>
        </p:sp>
      </p:grpSp>
      <p:grpSp>
        <p:nvGrpSpPr>
          <p:cNvPr id="14" name="Skupina 13"/>
          <p:cNvGrpSpPr/>
          <p:nvPr/>
        </p:nvGrpSpPr>
        <p:grpSpPr>
          <a:xfrm>
            <a:off x="44144" y="3122670"/>
            <a:ext cx="4865300" cy="3648974"/>
            <a:chOff x="-556408" y="1417638"/>
            <a:chExt cx="4865300" cy="3648974"/>
          </a:xfrm>
        </p:grpSpPr>
        <p:pic>
          <p:nvPicPr>
            <p:cNvPr id="15" name="Slika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6408" y="1417638"/>
              <a:ext cx="4865299" cy="3648974"/>
            </a:xfrm>
            <a:prstGeom prst="rect">
              <a:avLst/>
            </a:prstGeom>
          </p:spPr>
        </p:pic>
        <p:sp>
          <p:nvSpPr>
            <p:cNvPr id="16" name="PoljeZBesedilom 15"/>
            <p:cNvSpPr txBox="1"/>
            <p:nvPr/>
          </p:nvSpPr>
          <p:spPr>
            <a:xfrm>
              <a:off x="3330579" y="4789613"/>
              <a:ext cx="978313" cy="276999"/>
            </a:xfrm>
            <a:prstGeom prst="rect">
              <a:avLst/>
            </a:prstGeom>
            <a:solidFill>
              <a:schemeClr val="bg1"/>
            </a:solidFill>
            <a:ln w="3175">
              <a:solidFill>
                <a:schemeClr val="tx1"/>
              </a:solidFill>
            </a:ln>
          </p:spPr>
          <p:txBody>
            <a:bodyPr wrap="square" rtlCol="0">
              <a:spAutoFit/>
            </a:bodyPr>
            <a:lstStyle/>
            <a:p>
              <a:r>
                <a:rPr lang="sl-SI" sz="1200" b="1" dirty="0" smtClean="0"/>
                <a:t>J. Jež, 2008</a:t>
              </a:r>
              <a:endParaRPr lang="en-GB" sz="1200" b="1" dirty="0"/>
            </a:p>
          </p:txBody>
        </p:sp>
      </p:grpSp>
      <p:pic>
        <p:nvPicPr>
          <p:cNvPr id="17" name="Slika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4144" y="1223161"/>
            <a:ext cx="4865299" cy="3648975"/>
          </a:xfrm>
          <a:prstGeom prst="rect">
            <a:avLst/>
          </a:prstGeom>
        </p:spPr>
      </p:pic>
      <p:pic>
        <p:nvPicPr>
          <p:cNvPr id="18" name="Slika 17"/>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420287" y="3291857"/>
            <a:ext cx="4723713" cy="3542784"/>
          </a:xfrm>
          <a:prstGeom prst="rect">
            <a:avLst/>
          </a:prstGeom>
        </p:spPr>
      </p:pic>
    </p:spTree>
    <p:extLst>
      <p:ext uri="{BB962C8B-B14F-4D97-AF65-F5344CB8AC3E}">
        <p14:creationId xmlns:p14="http://schemas.microsoft.com/office/powerpoint/2010/main" val="253551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11"/>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4"/>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p:cNvSpPr>
            <a:spLocks noGrp="1"/>
          </p:cNvSpPr>
          <p:nvPr>
            <p:ph type="title"/>
          </p:nvPr>
        </p:nvSpPr>
        <p:spPr>
          <a:xfrm>
            <a:off x="1035050" y="136800"/>
            <a:ext cx="7073900" cy="1143000"/>
          </a:xfrm>
        </p:spPr>
        <p:txBody>
          <a:bodyPr/>
          <a:lstStyle/>
          <a:p>
            <a:r>
              <a:rPr lang="sl-SI" sz="2800" dirty="0"/>
              <a:t>Ozadje obravnavane tematike – </a:t>
            </a:r>
            <a:r>
              <a:rPr lang="sl-SI" sz="2800" dirty="0" smtClean="0"/>
              <a:t>aktivnost območja</a:t>
            </a:r>
            <a:endParaRPr lang="sl-SI" sz="2800" dirty="0"/>
          </a:p>
        </p:txBody>
      </p:sp>
      <p:pic>
        <p:nvPicPr>
          <p:cNvPr id="11" name="Slika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0627" y="1269275"/>
            <a:ext cx="4860000" cy="3239999"/>
          </a:xfrm>
          <a:prstGeom prst="rect">
            <a:avLst/>
          </a:prstGeom>
        </p:spPr>
      </p:pic>
      <p:pic>
        <p:nvPicPr>
          <p:cNvPr id="12" name="Slika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65860" y="2444932"/>
            <a:ext cx="4860000" cy="3240000"/>
          </a:xfrm>
          <a:prstGeom prst="rect">
            <a:avLst/>
          </a:prstGeom>
        </p:spPr>
      </p:pic>
      <p:pic>
        <p:nvPicPr>
          <p:cNvPr id="13" name="Slika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77885" y="3071949"/>
            <a:ext cx="4860000" cy="3240000"/>
          </a:xfrm>
          <a:prstGeom prst="rect">
            <a:avLst/>
          </a:prstGeom>
        </p:spPr>
      </p:pic>
      <p:pic>
        <p:nvPicPr>
          <p:cNvPr id="14" name="Slika 1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284000" y="1269274"/>
            <a:ext cx="4860000" cy="3240000"/>
          </a:xfrm>
          <a:prstGeom prst="rect">
            <a:avLst/>
          </a:prstGeom>
        </p:spPr>
      </p:pic>
      <p:pic>
        <p:nvPicPr>
          <p:cNvPr id="15" name="Slika 14"/>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369437" y="1258389"/>
            <a:ext cx="3413760" cy="5120640"/>
          </a:xfrm>
          <a:prstGeom prst="rect">
            <a:avLst/>
          </a:prstGeom>
        </p:spPr>
      </p:pic>
      <p:pic>
        <p:nvPicPr>
          <p:cNvPr id="16" name="Slika 15"/>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47885" y="3298278"/>
            <a:ext cx="4860000" cy="3240000"/>
          </a:xfrm>
          <a:prstGeom prst="rect">
            <a:avLst/>
          </a:prstGeom>
        </p:spPr>
      </p:pic>
    </p:spTree>
    <p:extLst>
      <p:ext uri="{BB962C8B-B14F-4D97-AF65-F5344CB8AC3E}">
        <p14:creationId xmlns:p14="http://schemas.microsoft.com/office/powerpoint/2010/main" val="2788951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1"/>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12"/>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13"/>
                                        </p:tgtEl>
                                        <p:attrNameLst>
                                          <p:attrName>style.visibility</p:attrName>
                                        </p:attrNameLst>
                                      </p:cBhvr>
                                      <p:to>
                                        <p:strVal val="hidden"/>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p:cNvSpPr>
            <a:spLocks noGrp="1"/>
          </p:cNvSpPr>
          <p:nvPr>
            <p:ph type="title"/>
          </p:nvPr>
        </p:nvSpPr>
        <p:spPr>
          <a:xfrm>
            <a:off x="1035050" y="136800"/>
            <a:ext cx="7073900" cy="1143000"/>
          </a:xfrm>
        </p:spPr>
        <p:txBody>
          <a:bodyPr/>
          <a:lstStyle/>
          <a:p>
            <a:r>
              <a:rPr lang="sl-SI" sz="2800" dirty="0" smtClean="0"/>
              <a:t>Pregled širšega raziskovalnega območja – geološke značilnosti in tektonika</a:t>
            </a:r>
            <a:endParaRPr lang="sl-SI" sz="2800" dirty="0"/>
          </a:p>
        </p:txBody>
      </p:sp>
      <p:pic>
        <p:nvPicPr>
          <p:cNvPr id="4" name="Slika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404351"/>
            <a:ext cx="9144000" cy="4494553"/>
          </a:xfrm>
          <a:prstGeom prst="rect">
            <a:avLst/>
          </a:prstGeom>
          <a:ln w="3175">
            <a:solidFill>
              <a:schemeClr val="tx1"/>
            </a:solidFill>
          </a:ln>
        </p:spPr>
      </p:pic>
    </p:spTree>
    <p:extLst>
      <p:ext uri="{BB962C8B-B14F-4D97-AF65-F5344CB8AC3E}">
        <p14:creationId xmlns:p14="http://schemas.microsoft.com/office/powerpoint/2010/main" val="33588718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p:cNvSpPr>
            <a:spLocks noGrp="1"/>
          </p:cNvSpPr>
          <p:nvPr>
            <p:ph type="title"/>
          </p:nvPr>
        </p:nvSpPr>
        <p:spPr>
          <a:xfrm>
            <a:off x="1035050" y="136622"/>
            <a:ext cx="7073900" cy="1143000"/>
          </a:xfrm>
        </p:spPr>
        <p:txBody>
          <a:bodyPr/>
          <a:lstStyle/>
          <a:p>
            <a:r>
              <a:rPr lang="sl-SI" sz="2800" dirty="0" smtClean="0"/>
              <a:t>Pregled širšega raziskovalnega območja – hidrogeologija območja</a:t>
            </a:r>
            <a:endParaRPr lang="sl-SI" sz="2800" dirty="0"/>
          </a:p>
        </p:txBody>
      </p:sp>
      <p:pic>
        <p:nvPicPr>
          <p:cNvPr id="5" name="Slika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526778"/>
            <a:ext cx="9144000" cy="4373759"/>
          </a:xfrm>
          <a:prstGeom prst="rect">
            <a:avLst/>
          </a:prstGeom>
          <a:ln w="3175">
            <a:solidFill>
              <a:schemeClr val="tx1"/>
            </a:solidFill>
          </a:ln>
        </p:spPr>
      </p:pic>
      <p:grpSp>
        <p:nvGrpSpPr>
          <p:cNvPr id="9" name="Skupina 8"/>
          <p:cNvGrpSpPr/>
          <p:nvPr/>
        </p:nvGrpSpPr>
        <p:grpSpPr>
          <a:xfrm>
            <a:off x="3959525" y="1289646"/>
            <a:ext cx="5184475" cy="5525219"/>
            <a:chOff x="3959525" y="1289646"/>
            <a:chExt cx="5184475" cy="5525219"/>
          </a:xfrm>
        </p:grpSpPr>
        <p:pic>
          <p:nvPicPr>
            <p:cNvPr id="6" name="Slika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60521" y="1289646"/>
              <a:ext cx="3683479" cy="5525219"/>
            </a:xfrm>
            <a:prstGeom prst="rect">
              <a:avLst/>
            </a:prstGeom>
          </p:spPr>
        </p:pic>
        <p:cxnSp>
          <p:nvCxnSpPr>
            <p:cNvPr id="8" name="Raven puščični povezovalnik 7"/>
            <p:cNvCxnSpPr>
              <a:stCxn id="6" idx="1"/>
            </p:cNvCxnSpPr>
            <p:nvPr/>
          </p:nvCxnSpPr>
          <p:spPr>
            <a:xfrm flipH="1" flipV="1">
              <a:off x="3959525" y="3631721"/>
              <a:ext cx="1500996" cy="42053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5554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slov 2"/>
          <p:cNvSpPr>
            <a:spLocks noGrp="1"/>
          </p:cNvSpPr>
          <p:nvPr>
            <p:ph type="title"/>
          </p:nvPr>
        </p:nvSpPr>
        <p:spPr>
          <a:xfrm>
            <a:off x="1035050" y="136622"/>
            <a:ext cx="7073900" cy="1143000"/>
          </a:xfrm>
        </p:spPr>
        <p:txBody>
          <a:bodyPr/>
          <a:lstStyle/>
          <a:p>
            <a:r>
              <a:rPr lang="sl-SI" sz="2800" dirty="0"/>
              <a:t>D</a:t>
            </a:r>
            <a:r>
              <a:rPr lang="sl-SI" sz="2800" dirty="0" smtClean="0"/>
              <a:t>osedanje raziskave ~ zgodovinski viri</a:t>
            </a:r>
            <a:endParaRPr lang="sl-SI" sz="2800" dirty="0"/>
          </a:p>
        </p:txBody>
      </p:sp>
      <p:sp>
        <p:nvSpPr>
          <p:cNvPr id="4" name="Content Placeholder 1"/>
          <p:cNvSpPr>
            <a:spLocks noGrp="1"/>
          </p:cNvSpPr>
          <p:nvPr>
            <p:ph idx="1"/>
          </p:nvPr>
        </p:nvSpPr>
        <p:spPr>
          <a:xfrm>
            <a:off x="576210" y="1417637"/>
            <a:ext cx="7533330" cy="4895027"/>
          </a:xfrm>
        </p:spPr>
        <p:txBody>
          <a:bodyPr>
            <a:noAutofit/>
          </a:bodyPr>
          <a:lstStyle/>
          <a:p>
            <a:pPr marL="114300" indent="0" algn="just">
              <a:buNone/>
            </a:pPr>
            <a:r>
              <a:rPr lang="sl-SI" sz="2400" dirty="0" smtClean="0"/>
              <a:t>Lavtižar (1897) in Zupan (1937</a:t>
            </a:r>
            <a:r>
              <a:rPr lang="sl-SI" sz="2400" dirty="0"/>
              <a:t>) navajata, da je ob povodnji </a:t>
            </a:r>
            <a:r>
              <a:rPr lang="sl-SI" sz="2400" b="1" dirty="0"/>
              <a:t>13. novembra </a:t>
            </a:r>
            <a:r>
              <a:rPr lang="sl-SI" sz="2400" b="1" dirty="0" smtClean="0"/>
              <a:t>1789</a:t>
            </a:r>
            <a:r>
              <a:rPr lang="sl-SI" sz="2400" dirty="0" smtClean="0"/>
              <a:t> bil zasut del vasi Koroška Bela. Poškodovanih naj bi bilo 40 hiš</a:t>
            </a:r>
            <a:r>
              <a:rPr lang="sl-SI" sz="2400" dirty="0"/>
              <a:t>, </a:t>
            </a:r>
            <a:r>
              <a:rPr lang="sl-SI" sz="2400" dirty="0" smtClean="0"/>
              <a:t>zasutih </a:t>
            </a:r>
            <a:r>
              <a:rPr lang="sl-SI" sz="2400" dirty="0"/>
              <a:t>veliko obdelovalnih površin in </a:t>
            </a:r>
            <a:r>
              <a:rPr lang="sl-SI" sz="2400" dirty="0" smtClean="0"/>
              <a:t>uničenih več mlinov. </a:t>
            </a:r>
          </a:p>
          <a:p>
            <a:pPr marL="114300" indent="0" algn="just">
              <a:buNone/>
            </a:pPr>
            <a:endParaRPr lang="sl-SI" sz="1800" dirty="0"/>
          </a:p>
        </p:txBody>
      </p:sp>
      <p:pic>
        <p:nvPicPr>
          <p:cNvPr id="6" name="Slika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6209" y="2845564"/>
            <a:ext cx="2171700" cy="3467100"/>
          </a:xfrm>
          <a:prstGeom prst="rect">
            <a:avLst/>
          </a:prstGeom>
        </p:spPr>
      </p:pic>
      <p:pic>
        <p:nvPicPr>
          <p:cNvPr id="7" name="Slika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15790" y="2716727"/>
            <a:ext cx="2697303" cy="3540888"/>
          </a:xfrm>
          <a:prstGeom prst="rect">
            <a:avLst/>
          </a:prstGeom>
        </p:spPr>
      </p:pic>
      <p:pic>
        <p:nvPicPr>
          <p:cNvPr id="8" name="Slika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0708" y="5546785"/>
            <a:ext cx="5328792" cy="765879"/>
          </a:xfrm>
          <a:prstGeom prst="rect">
            <a:avLst/>
          </a:prstGeom>
          <a:ln>
            <a:noFill/>
          </a:ln>
          <a:effectLst>
            <a:outerShdw blurRad="292100" dist="139700" dir="2700000" algn="tl" rotWithShape="0">
              <a:srgbClr val="333333">
                <a:alpha val="65000"/>
              </a:srgbClr>
            </a:outerShdw>
          </a:effectLst>
        </p:spPr>
      </p:pic>
      <p:pic>
        <p:nvPicPr>
          <p:cNvPr id="9" name="Slika 8"/>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969662" y="4710023"/>
            <a:ext cx="5747105" cy="5743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162580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a:spLocks noGrp="1"/>
          </p:cNvSpPr>
          <p:nvPr>
            <p:ph idx="1"/>
          </p:nvPr>
        </p:nvSpPr>
        <p:spPr>
          <a:xfrm>
            <a:off x="612480" y="1417638"/>
            <a:ext cx="8160584" cy="4309096"/>
          </a:xfrm>
        </p:spPr>
        <p:txBody>
          <a:bodyPr>
            <a:noAutofit/>
          </a:bodyPr>
          <a:lstStyle/>
          <a:p>
            <a:pPr algn="just">
              <a:lnSpc>
                <a:spcPts val="2500"/>
              </a:lnSpc>
              <a:buFont typeface="Wingdings" panose="05000000000000000000" pitchFamily="2" charset="2"/>
              <a:buChar char="Ø"/>
            </a:pPr>
            <a:r>
              <a:rPr lang="sl-SI" sz="2400" kern="1500" dirty="0" smtClean="0"/>
              <a:t> </a:t>
            </a:r>
            <a:r>
              <a:rPr lang="sl-SI" sz="2400" b="1" kern="1500" dirty="0" smtClean="0"/>
              <a:t>2008:</a:t>
            </a:r>
            <a:r>
              <a:rPr lang="sl-SI" sz="2400" kern="1500" dirty="0" smtClean="0"/>
              <a:t> </a:t>
            </a:r>
            <a:r>
              <a:rPr lang="sl-SI" sz="2400" b="1" kern="1500" dirty="0" smtClean="0"/>
              <a:t>Ciljno raziskovalni projekti (CRP) (</a:t>
            </a:r>
            <a:r>
              <a:rPr lang="sl-SI" sz="2400" b="1" kern="1500" dirty="0" err="1" smtClean="0"/>
              <a:t>Mikoš</a:t>
            </a:r>
            <a:r>
              <a:rPr lang="sl-SI" sz="2400" b="1" kern="1500" dirty="0" smtClean="0"/>
              <a:t> et al., 2008)</a:t>
            </a:r>
          </a:p>
          <a:p>
            <a:pPr marL="114300" indent="0" algn="just">
              <a:lnSpc>
                <a:spcPts val="2500"/>
              </a:lnSpc>
              <a:buNone/>
            </a:pPr>
            <a:r>
              <a:rPr lang="sl-SI" sz="2400" b="1" kern="1500" dirty="0" smtClean="0"/>
              <a:t>»</a:t>
            </a:r>
            <a:r>
              <a:rPr lang="sl-SI" sz="2400" b="1" kern="1500" dirty="0"/>
              <a:t>Ocena ogroženosti zaradi delovanja drobirskih tokov</a:t>
            </a:r>
            <a:r>
              <a:rPr lang="sl-SI" sz="2400" b="1" kern="1500" dirty="0" smtClean="0"/>
              <a:t>«</a:t>
            </a:r>
          </a:p>
          <a:p>
            <a:pPr algn="just">
              <a:lnSpc>
                <a:spcPct val="100000"/>
              </a:lnSpc>
            </a:pPr>
            <a:r>
              <a:rPr lang="sl-SI" sz="2400" kern="0" dirty="0" smtClean="0"/>
              <a:t>Z </a:t>
            </a:r>
            <a:r>
              <a:rPr lang="sl-SI" sz="2400" kern="0" dirty="0"/>
              <a:t>namenom interpretacije dogajanja na </a:t>
            </a:r>
            <a:r>
              <a:rPr lang="sl-SI" sz="2400" kern="0" dirty="0" smtClean="0"/>
              <a:t>vršaju </a:t>
            </a:r>
            <a:r>
              <a:rPr lang="sl-SI" sz="2400" kern="0" dirty="0"/>
              <a:t>v preteklosti sta bila na vršaju Koroška Bela izvedena </a:t>
            </a:r>
            <a:r>
              <a:rPr lang="sl-SI" sz="2400" b="1" kern="0" dirty="0"/>
              <a:t>dva raziskovalna izkopa</a:t>
            </a:r>
            <a:r>
              <a:rPr lang="sl-SI" sz="2400" kern="0" dirty="0"/>
              <a:t>, ki sta bila </a:t>
            </a:r>
            <a:r>
              <a:rPr lang="sl-SI" sz="2400" kern="0" dirty="0" err="1"/>
              <a:t>litološko</a:t>
            </a:r>
            <a:r>
              <a:rPr lang="sl-SI" sz="2400" kern="0" dirty="0"/>
              <a:t> in </a:t>
            </a:r>
            <a:r>
              <a:rPr lang="sl-SI" sz="2400" kern="0" dirty="0" err="1"/>
              <a:t>sedimentološko</a:t>
            </a:r>
            <a:r>
              <a:rPr lang="sl-SI" sz="2400" kern="0" dirty="0"/>
              <a:t> podrobno pregledana in opredeljena. </a:t>
            </a:r>
            <a:endParaRPr lang="sl-SI" sz="2400" kern="0" dirty="0" smtClean="0"/>
          </a:p>
          <a:p>
            <a:pPr algn="just">
              <a:lnSpc>
                <a:spcPct val="100000"/>
              </a:lnSpc>
            </a:pPr>
            <a:r>
              <a:rPr lang="sl-SI" sz="2400" kern="0" dirty="0" err="1" smtClean="0"/>
              <a:t>Geotehnične</a:t>
            </a:r>
            <a:r>
              <a:rPr lang="sl-SI" sz="2400" kern="0" dirty="0" smtClean="0"/>
              <a:t> </a:t>
            </a:r>
            <a:r>
              <a:rPr lang="sl-SI" sz="2400" kern="0" dirty="0"/>
              <a:t>raziskave materiala iz raziskovalnih izkopov. </a:t>
            </a:r>
            <a:endParaRPr lang="sl-SI" sz="2400" kern="0" dirty="0" smtClean="0"/>
          </a:p>
          <a:p>
            <a:pPr algn="just">
              <a:lnSpc>
                <a:spcPct val="100000"/>
              </a:lnSpc>
            </a:pPr>
            <a:r>
              <a:rPr lang="sl-SI" sz="2400" b="1" kern="0" dirty="0"/>
              <a:t>Detajlno kartiranje zaledja </a:t>
            </a:r>
            <a:r>
              <a:rPr lang="sl-SI" sz="2400" kern="0" dirty="0"/>
              <a:t>vršaja Koroške Bele</a:t>
            </a:r>
            <a:r>
              <a:rPr lang="sl-SI" sz="2400" kern="0" dirty="0" smtClean="0"/>
              <a:t>.</a:t>
            </a:r>
            <a:endParaRPr lang="sl-SI" sz="2400" kern="0" dirty="0"/>
          </a:p>
          <a:p>
            <a:pPr algn="just">
              <a:lnSpc>
                <a:spcPct val="100000"/>
              </a:lnSpc>
            </a:pPr>
            <a:r>
              <a:rPr lang="sl-SI" sz="2400" b="1" kern="0" dirty="0" smtClean="0"/>
              <a:t>Matematično modeliranje </a:t>
            </a:r>
            <a:r>
              <a:rPr lang="sl-SI" sz="2400" kern="0" dirty="0" smtClean="0"/>
              <a:t>(Flo2D) gibanja </a:t>
            </a:r>
            <a:r>
              <a:rPr lang="sl-SI" sz="2400" kern="0" dirty="0" err="1" smtClean="0"/>
              <a:t>drobirskega</a:t>
            </a:r>
            <a:r>
              <a:rPr lang="sl-SI" sz="2400" kern="0" dirty="0" smtClean="0"/>
              <a:t> toka na </a:t>
            </a:r>
            <a:r>
              <a:rPr lang="sl-SI" sz="2400" kern="0" dirty="0"/>
              <a:t>vršaju </a:t>
            </a:r>
            <a:r>
              <a:rPr lang="sl-SI" sz="2400" kern="0" dirty="0" smtClean="0"/>
              <a:t>Koroška </a:t>
            </a:r>
            <a:r>
              <a:rPr lang="sl-SI" sz="2400" kern="0" dirty="0"/>
              <a:t>Bela</a:t>
            </a:r>
          </a:p>
          <a:p>
            <a:pPr marL="114300" indent="0" algn="just">
              <a:lnSpc>
                <a:spcPct val="100000"/>
              </a:lnSpc>
              <a:buNone/>
            </a:pPr>
            <a:endParaRPr lang="sl-SI" sz="2400" kern="0" dirty="0"/>
          </a:p>
        </p:txBody>
      </p:sp>
      <p:sp>
        <p:nvSpPr>
          <p:cNvPr id="4" name="Naslov 2"/>
          <p:cNvSpPr>
            <a:spLocks noGrp="1"/>
          </p:cNvSpPr>
          <p:nvPr>
            <p:ph type="title"/>
          </p:nvPr>
        </p:nvSpPr>
        <p:spPr>
          <a:xfrm>
            <a:off x="1035050" y="136622"/>
            <a:ext cx="7073900" cy="1143000"/>
          </a:xfrm>
        </p:spPr>
        <p:txBody>
          <a:bodyPr/>
          <a:lstStyle/>
          <a:p>
            <a:r>
              <a:rPr lang="sl-SI" sz="2800" dirty="0"/>
              <a:t>D</a:t>
            </a:r>
            <a:r>
              <a:rPr lang="sl-SI" sz="2800" dirty="0" smtClean="0"/>
              <a:t>osedanje raziskave ~ CRP</a:t>
            </a:r>
            <a:endParaRPr lang="sl-SI" sz="2800" dirty="0"/>
          </a:p>
        </p:txBody>
      </p:sp>
      <p:pic>
        <p:nvPicPr>
          <p:cNvPr id="8" name="Slika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9178" y="2372489"/>
            <a:ext cx="6314659" cy="3512445"/>
          </a:xfrm>
          <a:prstGeom prst="rect">
            <a:avLst/>
          </a:prstGeom>
        </p:spPr>
      </p:pic>
      <p:pic>
        <p:nvPicPr>
          <p:cNvPr id="9" name="Slika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633837" y="2372489"/>
            <a:ext cx="2347874" cy="3512444"/>
          </a:xfrm>
          <a:prstGeom prst="rect">
            <a:avLst/>
          </a:prstGeom>
        </p:spPr>
      </p:pic>
      <p:pic>
        <p:nvPicPr>
          <p:cNvPr id="11" name="Slika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63565" y="2372489"/>
            <a:ext cx="4170272" cy="3512444"/>
          </a:xfrm>
          <a:prstGeom prst="rect">
            <a:avLst/>
          </a:prstGeom>
        </p:spPr>
      </p:pic>
    </p:spTree>
    <p:extLst>
      <p:ext uri="{BB962C8B-B14F-4D97-AF65-F5344CB8AC3E}">
        <p14:creationId xmlns:p14="http://schemas.microsoft.com/office/powerpoint/2010/main" val="3177665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8"/>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
          <p:cNvSpPr txBox="1">
            <a:spLocks/>
          </p:cNvSpPr>
          <p:nvPr/>
        </p:nvSpPr>
        <p:spPr>
          <a:xfrm>
            <a:off x="1033871" y="1417637"/>
            <a:ext cx="7075079" cy="4895027"/>
          </a:xfrm>
          <a:prstGeom prst="rect">
            <a:avLst/>
          </a:prstGeom>
          <a:ln w="3175" cmpd="sng">
            <a:noFill/>
          </a:ln>
        </p:spPr>
        <p:txBody>
          <a:bodyPr vert="horz" lIns="91440" tIns="45720" rIns="91440" bIns="45720" rtlCol="0">
            <a:noAutofit/>
          </a:bodyPr>
          <a:lstStyle>
            <a:lvl1pPr marL="342900" indent="-228600" algn="l" defTabSz="914400" rtl="0" eaLnBrk="1" latinLnBrk="0" hangingPunct="1">
              <a:lnSpc>
                <a:spcPts val="2200"/>
              </a:lnSpc>
              <a:spcBef>
                <a:spcPct val="20000"/>
              </a:spcBef>
              <a:spcAft>
                <a:spcPts val="480"/>
              </a:spcAft>
              <a:buClr>
                <a:schemeClr val="accent1">
                  <a:lumMod val="75000"/>
                </a:schemeClr>
              </a:buClr>
              <a:buFont typeface="Arial" pitchFamily="34" charset="0"/>
              <a:buChar char="•"/>
              <a:defRPr sz="2000" kern="1200">
                <a:solidFill>
                  <a:srgbClr val="0D0D0D"/>
                </a:solidFill>
                <a:latin typeface="+mn-lt"/>
                <a:ea typeface="+mn-ea"/>
                <a:cs typeface="+mn-cs"/>
              </a:defRPr>
            </a:lvl1pPr>
            <a:lvl2pPr marL="640080" indent="-228600" algn="l" defTabSz="914400" rtl="0" eaLnBrk="1" latinLnBrk="0" hangingPunct="1">
              <a:lnSpc>
                <a:spcPts val="2200"/>
              </a:lnSpc>
              <a:spcBef>
                <a:spcPct val="20000"/>
              </a:spcBef>
              <a:spcAft>
                <a:spcPts val="480"/>
              </a:spcAft>
              <a:buClr>
                <a:schemeClr val="accent3">
                  <a:lumMod val="75000"/>
                </a:schemeClr>
              </a:buClr>
              <a:buFont typeface="Arial" pitchFamily="34" charset="0"/>
              <a:buChar char="•"/>
              <a:defRPr sz="2000" kern="1200">
                <a:solidFill>
                  <a:srgbClr val="0D0D0D"/>
                </a:solidFill>
                <a:latin typeface="+mn-lt"/>
                <a:ea typeface="+mn-ea"/>
                <a:cs typeface="+mn-cs"/>
              </a:defRPr>
            </a:lvl2pPr>
            <a:lvl3pPr marL="1005840" indent="-228600" algn="l" defTabSz="914400" rtl="0" eaLnBrk="1" latinLnBrk="0" hangingPunct="1">
              <a:spcBef>
                <a:spcPct val="20000"/>
              </a:spcBef>
              <a:spcAft>
                <a:spcPts val="432"/>
              </a:spcAft>
              <a:buClr>
                <a:schemeClr val="accent3"/>
              </a:buClr>
              <a:buFont typeface="Arial" pitchFamily="34" charset="0"/>
              <a:buChar char="•"/>
              <a:defRPr sz="1800" kern="1200">
                <a:solidFill>
                  <a:srgbClr val="0D0D0D"/>
                </a:solidFill>
                <a:latin typeface="+mn-lt"/>
                <a:ea typeface="+mn-ea"/>
                <a:cs typeface="+mn-cs"/>
              </a:defRPr>
            </a:lvl3pPr>
            <a:lvl4pPr marL="1280160" indent="-228600" algn="l" defTabSz="914400" rtl="0" eaLnBrk="1" latinLnBrk="0" hangingPunct="1">
              <a:spcBef>
                <a:spcPct val="20000"/>
              </a:spcBef>
              <a:spcAft>
                <a:spcPts val="432"/>
              </a:spcAft>
              <a:buClr>
                <a:schemeClr val="accent4"/>
              </a:buClr>
              <a:buFont typeface="Arial" pitchFamily="34" charset="0"/>
              <a:buChar char="•"/>
              <a:defRPr sz="1800" kern="1200">
                <a:solidFill>
                  <a:srgbClr val="0D0D0D"/>
                </a:solidFill>
                <a:latin typeface="+mn-lt"/>
                <a:ea typeface="+mn-ea"/>
                <a:cs typeface="+mn-cs"/>
              </a:defRPr>
            </a:lvl4pPr>
            <a:lvl5pPr marL="1554480" indent="-228600" algn="l" defTabSz="914400" rtl="0" eaLnBrk="1" latinLnBrk="0" hangingPunct="1">
              <a:spcBef>
                <a:spcPct val="20000"/>
              </a:spcBef>
              <a:spcAft>
                <a:spcPts val="432"/>
              </a:spcAft>
              <a:buClr>
                <a:schemeClr val="accent5"/>
              </a:buClr>
              <a:buFont typeface="Arial" pitchFamily="34" charset="0"/>
              <a:buChar char="•"/>
              <a:defRPr sz="1800" kern="1200" baseline="0">
                <a:solidFill>
                  <a:srgbClr val="0D0D0D"/>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algn="just">
              <a:buFontTx/>
              <a:buChar char="-"/>
            </a:pPr>
            <a:r>
              <a:rPr lang="sl-SI" dirty="0" smtClean="0"/>
              <a:t>Podrobne </a:t>
            </a:r>
            <a:r>
              <a:rPr lang="sl-SI" dirty="0"/>
              <a:t>litološke in </a:t>
            </a:r>
            <a:r>
              <a:rPr lang="sl-SI" dirty="0" err="1"/>
              <a:t>sedimentološke</a:t>
            </a:r>
            <a:r>
              <a:rPr lang="sl-SI" dirty="0"/>
              <a:t> analize izkopov so pokazale, da je sedimentno telo vršaja potoka Bela, nastalo kot posledica nenadnih katastrofičnih tokov pobočnih sedimentov. </a:t>
            </a:r>
            <a:r>
              <a:rPr lang="sl-SI" dirty="0" smtClean="0"/>
              <a:t>Sedimenti </a:t>
            </a:r>
            <a:r>
              <a:rPr lang="sl-SI" dirty="0"/>
              <a:t>iz raziskovalnih </a:t>
            </a:r>
            <a:r>
              <a:rPr lang="sl-SI" dirty="0" smtClean="0"/>
              <a:t>izkopov so </a:t>
            </a:r>
            <a:r>
              <a:rPr lang="sl-SI" dirty="0"/>
              <a:t>pokazali najmanj </a:t>
            </a:r>
            <a:r>
              <a:rPr lang="sl-SI" b="1" dirty="0"/>
              <a:t>štiri do </a:t>
            </a:r>
            <a:r>
              <a:rPr lang="sl-SI" dirty="0"/>
              <a:t>največ </a:t>
            </a:r>
            <a:r>
              <a:rPr lang="sl-SI" b="1" dirty="0"/>
              <a:t>osem ločenih sedimentacijskih dogodkov</a:t>
            </a:r>
            <a:r>
              <a:rPr lang="sl-SI" dirty="0"/>
              <a:t>, ki so posledica drobirskih </a:t>
            </a:r>
            <a:r>
              <a:rPr lang="sl-SI" dirty="0" smtClean="0"/>
              <a:t>tokov.</a:t>
            </a:r>
          </a:p>
          <a:p>
            <a:pPr algn="just">
              <a:buFontTx/>
              <a:buChar char="-"/>
            </a:pPr>
            <a:r>
              <a:rPr lang="sl-SI" dirty="0"/>
              <a:t>K</a:t>
            </a:r>
            <a:r>
              <a:rPr lang="sl-SI" dirty="0" smtClean="0"/>
              <a:t>artiranje zaledja Koroške Bele je pokazalo na aktivne pobočne masne premike v zaledju Koroška Bela.</a:t>
            </a:r>
          </a:p>
          <a:p>
            <a:pPr algn="just">
              <a:buFontTx/>
              <a:buChar char="-"/>
            </a:pPr>
            <a:r>
              <a:rPr lang="sl-SI" dirty="0" smtClean="0"/>
              <a:t>Ocenjeno je bilo, da lahko plaz Potoška planina, ob </a:t>
            </a:r>
            <a:r>
              <a:rPr lang="sl-SI" dirty="0"/>
              <a:t>ekstremnih </a:t>
            </a:r>
            <a:r>
              <a:rPr lang="sl-SI" dirty="0" smtClean="0"/>
              <a:t>padavinah, predstavlja potencialno izvorno območje za nastanek </a:t>
            </a:r>
            <a:r>
              <a:rPr lang="sl-SI" dirty="0" err="1" smtClean="0"/>
              <a:t>drobirskega</a:t>
            </a:r>
            <a:r>
              <a:rPr lang="sl-SI" dirty="0" smtClean="0"/>
              <a:t> toka (100.000 m</a:t>
            </a:r>
            <a:r>
              <a:rPr lang="sl-SI" baseline="30000" dirty="0" smtClean="0"/>
              <a:t>3</a:t>
            </a:r>
            <a:r>
              <a:rPr lang="sl-SI" dirty="0" smtClean="0"/>
              <a:t> materiala),  kar </a:t>
            </a:r>
            <a:r>
              <a:rPr lang="sl-SI" dirty="0"/>
              <a:t>bi lahko ogrozilo spodaj ležečo vas Koroška </a:t>
            </a:r>
            <a:r>
              <a:rPr lang="sl-SI" dirty="0" smtClean="0"/>
              <a:t>Bela. </a:t>
            </a:r>
          </a:p>
          <a:p>
            <a:pPr algn="just">
              <a:buFontTx/>
              <a:buChar char="-"/>
            </a:pPr>
            <a:endParaRPr lang="sl-SI" dirty="0" smtClean="0"/>
          </a:p>
          <a:p>
            <a:pPr marL="114300" indent="0" algn="just">
              <a:buNone/>
            </a:pPr>
            <a:endParaRPr lang="sl-SI" dirty="0"/>
          </a:p>
        </p:txBody>
      </p:sp>
      <p:sp>
        <p:nvSpPr>
          <p:cNvPr id="4" name="Naslov 2"/>
          <p:cNvSpPr>
            <a:spLocks noGrp="1"/>
          </p:cNvSpPr>
          <p:nvPr>
            <p:ph type="title"/>
          </p:nvPr>
        </p:nvSpPr>
        <p:spPr>
          <a:xfrm>
            <a:off x="1035050" y="136622"/>
            <a:ext cx="7073900" cy="1143000"/>
          </a:xfrm>
        </p:spPr>
        <p:txBody>
          <a:bodyPr/>
          <a:lstStyle/>
          <a:p>
            <a:r>
              <a:rPr lang="sl-SI" sz="2800" dirty="0"/>
              <a:t>Dosedanje raziskave ~ </a:t>
            </a:r>
            <a:r>
              <a:rPr lang="sl-SI" sz="2800" dirty="0" smtClean="0"/>
              <a:t>CRP - rezultati</a:t>
            </a:r>
            <a:endParaRPr lang="sl-SI" sz="2800" dirty="0"/>
          </a:p>
        </p:txBody>
      </p:sp>
      <p:pic>
        <p:nvPicPr>
          <p:cNvPr id="8" name="Slika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9848" y="1312590"/>
            <a:ext cx="6424301" cy="5000074"/>
          </a:xfrm>
          <a:prstGeom prst="rect">
            <a:avLst/>
          </a:prstGeom>
        </p:spPr>
      </p:pic>
    </p:spTree>
    <p:extLst>
      <p:ext uri="{BB962C8B-B14F-4D97-AF65-F5344CB8AC3E}">
        <p14:creationId xmlns:p14="http://schemas.microsoft.com/office/powerpoint/2010/main" val="10642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8"/>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slov 2"/>
          <p:cNvSpPr>
            <a:spLocks noGrp="1"/>
          </p:cNvSpPr>
          <p:nvPr>
            <p:ph type="title"/>
          </p:nvPr>
        </p:nvSpPr>
        <p:spPr>
          <a:xfrm>
            <a:off x="1035050" y="136622"/>
            <a:ext cx="7073900" cy="1143000"/>
          </a:xfrm>
        </p:spPr>
        <p:txBody>
          <a:bodyPr/>
          <a:lstStyle/>
          <a:p>
            <a:r>
              <a:rPr lang="sl-SI" sz="2800" dirty="0"/>
              <a:t>D</a:t>
            </a:r>
            <a:r>
              <a:rPr lang="sl-SI" sz="2800" dirty="0" smtClean="0"/>
              <a:t>osedanje raziskave ~ I2GPS</a:t>
            </a:r>
            <a:endParaRPr lang="sl-SI" sz="2800" dirty="0"/>
          </a:p>
        </p:txBody>
      </p:sp>
      <p:sp>
        <p:nvSpPr>
          <p:cNvPr id="5" name="Content Placeholder 1"/>
          <p:cNvSpPr>
            <a:spLocks noGrp="1"/>
          </p:cNvSpPr>
          <p:nvPr>
            <p:ph idx="1"/>
          </p:nvPr>
        </p:nvSpPr>
        <p:spPr>
          <a:xfrm>
            <a:off x="612480" y="1417638"/>
            <a:ext cx="7660257" cy="4309096"/>
          </a:xfrm>
        </p:spPr>
        <p:txBody>
          <a:bodyPr>
            <a:noAutofit/>
          </a:bodyPr>
          <a:lstStyle/>
          <a:p>
            <a:pPr algn="just">
              <a:lnSpc>
                <a:spcPts val="2500"/>
              </a:lnSpc>
              <a:buFont typeface="Wingdings" panose="05000000000000000000" pitchFamily="2" charset="2"/>
              <a:buChar char="Ø"/>
            </a:pPr>
            <a:r>
              <a:rPr lang="sl-SI" sz="2400" kern="1500" dirty="0" smtClean="0"/>
              <a:t> </a:t>
            </a:r>
            <a:r>
              <a:rPr lang="sl-SI" sz="2400" b="1" kern="1500" dirty="0" smtClean="0"/>
              <a:t>2010:</a:t>
            </a:r>
            <a:r>
              <a:rPr lang="sl-SI" sz="2400" kern="1500" dirty="0" smtClean="0"/>
              <a:t> </a:t>
            </a:r>
            <a:r>
              <a:rPr lang="sl-SI" sz="2400" kern="1500" dirty="0" err="1"/>
              <a:t>Integrated</a:t>
            </a:r>
            <a:r>
              <a:rPr lang="sl-SI" sz="2400" kern="1500" dirty="0"/>
              <a:t> </a:t>
            </a:r>
            <a:r>
              <a:rPr lang="sl-SI" sz="2400" kern="1500" dirty="0" err="1"/>
              <a:t>Interferometry</a:t>
            </a:r>
            <a:r>
              <a:rPr lang="sl-SI" sz="2400" kern="1500" dirty="0"/>
              <a:t> </a:t>
            </a:r>
            <a:r>
              <a:rPr lang="sl-SI" sz="2400" kern="1500" dirty="0" err="1"/>
              <a:t>and</a:t>
            </a:r>
            <a:r>
              <a:rPr lang="sl-SI" sz="2400" kern="1500" dirty="0"/>
              <a:t> GNSS </a:t>
            </a:r>
            <a:r>
              <a:rPr lang="sl-SI" sz="2400" kern="1500" dirty="0" err="1"/>
              <a:t>for</a:t>
            </a:r>
            <a:r>
              <a:rPr lang="sl-SI" sz="2400" kern="1500" dirty="0"/>
              <a:t> </a:t>
            </a:r>
            <a:r>
              <a:rPr lang="sl-SI" sz="2400" kern="1500" dirty="0" err="1"/>
              <a:t>Precision</a:t>
            </a:r>
            <a:r>
              <a:rPr lang="sl-SI" sz="2400" kern="1500" dirty="0"/>
              <a:t> </a:t>
            </a:r>
            <a:r>
              <a:rPr lang="sl-SI" sz="2400" kern="1500" dirty="0" err="1"/>
              <a:t>Survey</a:t>
            </a:r>
            <a:r>
              <a:rPr lang="sl-SI" sz="2400" kern="1500" dirty="0"/>
              <a:t> (sofinanciran s strani 7. </a:t>
            </a:r>
            <a:r>
              <a:rPr lang="sl-SI" sz="2400" kern="1500" dirty="0" smtClean="0"/>
              <a:t> </a:t>
            </a:r>
            <a:r>
              <a:rPr lang="sl-SI" sz="2400" kern="1500" dirty="0"/>
              <a:t>–  </a:t>
            </a:r>
            <a:r>
              <a:rPr lang="sl-SI" sz="2400" kern="1500" dirty="0" smtClean="0"/>
              <a:t>  EU</a:t>
            </a:r>
            <a:r>
              <a:rPr lang="sl-SI" sz="2400" kern="1500" dirty="0"/>
              <a:t>: FP7-GALILEO-2008-GSA-1</a:t>
            </a:r>
            <a:r>
              <a:rPr lang="sl-SI" sz="2400" kern="1500" dirty="0" smtClean="0"/>
              <a:t>).</a:t>
            </a:r>
          </a:p>
          <a:p>
            <a:pPr algn="just">
              <a:lnSpc>
                <a:spcPts val="2500"/>
              </a:lnSpc>
            </a:pPr>
            <a:r>
              <a:rPr lang="sl-SI" sz="2400" kern="1500" dirty="0"/>
              <a:t>I2GPS prototipne naprave </a:t>
            </a:r>
            <a:r>
              <a:rPr lang="sl-SI" sz="2400" kern="1500" dirty="0" smtClean="0"/>
              <a:t>- </a:t>
            </a:r>
            <a:r>
              <a:rPr lang="sl-SI" sz="2400" kern="1500" dirty="0"/>
              <a:t>CAT, GNSS </a:t>
            </a:r>
            <a:r>
              <a:rPr lang="sl-SI" sz="2400" kern="1500" dirty="0" smtClean="0"/>
              <a:t>sprejemniki </a:t>
            </a:r>
            <a:r>
              <a:rPr lang="sl-SI" sz="2400" kern="1500" dirty="0"/>
              <a:t>in GNSS antene</a:t>
            </a:r>
          </a:p>
          <a:p>
            <a:pPr marL="114300" indent="0" algn="just">
              <a:lnSpc>
                <a:spcPts val="2500"/>
              </a:lnSpc>
              <a:buNone/>
            </a:pPr>
            <a:endParaRPr lang="sl-SI" sz="2400" kern="1500" dirty="0"/>
          </a:p>
          <a:p>
            <a:pPr marL="114300" indent="0" algn="just">
              <a:lnSpc>
                <a:spcPct val="100000"/>
              </a:lnSpc>
              <a:buNone/>
            </a:pPr>
            <a:endParaRPr lang="sl-SI" sz="2400" kern="0" dirty="0"/>
          </a:p>
        </p:txBody>
      </p:sp>
      <p:pic>
        <p:nvPicPr>
          <p:cNvPr id="3" name="Slika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0776" y="3272835"/>
            <a:ext cx="5719313" cy="3455768"/>
          </a:xfrm>
          <a:prstGeom prst="rect">
            <a:avLst/>
          </a:prstGeom>
        </p:spPr>
      </p:pic>
      <p:pic>
        <p:nvPicPr>
          <p:cNvPr id="6" name="Slika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4614" y="2428798"/>
            <a:ext cx="8483773" cy="4299803"/>
          </a:xfrm>
          <a:prstGeom prst="rect">
            <a:avLst/>
          </a:prstGeom>
        </p:spPr>
      </p:pic>
    </p:spTree>
    <p:extLst>
      <p:ext uri="{BB962C8B-B14F-4D97-AF65-F5344CB8AC3E}">
        <p14:creationId xmlns:p14="http://schemas.microsoft.com/office/powerpoint/2010/main" val="1419479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p:cNvSpPr txBox="1">
            <a:spLocks/>
          </p:cNvSpPr>
          <p:nvPr/>
        </p:nvSpPr>
        <p:spPr>
          <a:xfrm>
            <a:off x="1034460" y="1417637"/>
            <a:ext cx="7203766" cy="4895027"/>
          </a:xfrm>
          <a:prstGeom prst="rect">
            <a:avLst/>
          </a:prstGeom>
          <a:ln w="3175" cmpd="sng">
            <a:noFill/>
          </a:ln>
        </p:spPr>
        <p:txBody>
          <a:bodyPr vert="horz" lIns="91440" tIns="45720" rIns="91440" bIns="45720" rtlCol="0">
            <a:noAutofit/>
          </a:bodyPr>
          <a:lstStyle>
            <a:lvl1pPr marL="342900" indent="-228600" algn="l" defTabSz="914400" rtl="0" eaLnBrk="1" latinLnBrk="0" hangingPunct="1">
              <a:lnSpc>
                <a:spcPts val="2200"/>
              </a:lnSpc>
              <a:spcBef>
                <a:spcPct val="20000"/>
              </a:spcBef>
              <a:spcAft>
                <a:spcPts val="480"/>
              </a:spcAft>
              <a:buClr>
                <a:schemeClr val="accent1">
                  <a:lumMod val="75000"/>
                </a:schemeClr>
              </a:buClr>
              <a:buFont typeface="Arial" pitchFamily="34" charset="0"/>
              <a:buChar char="•"/>
              <a:defRPr sz="2000" kern="1200">
                <a:solidFill>
                  <a:srgbClr val="0D0D0D"/>
                </a:solidFill>
                <a:latin typeface="+mn-lt"/>
                <a:ea typeface="+mn-ea"/>
                <a:cs typeface="+mn-cs"/>
              </a:defRPr>
            </a:lvl1pPr>
            <a:lvl2pPr marL="640080" indent="-228600" algn="l" defTabSz="914400" rtl="0" eaLnBrk="1" latinLnBrk="0" hangingPunct="1">
              <a:lnSpc>
                <a:spcPts val="2200"/>
              </a:lnSpc>
              <a:spcBef>
                <a:spcPct val="20000"/>
              </a:spcBef>
              <a:spcAft>
                <a:spcPts val="480"/>
              </a:spcAft>
              <a:buClr>
                <a:schemeClr val="accent3">
                  <a:lumMod val="75000"/>
                </a:schemeClr>
              </a:buClr>
              <a:buFont typeface="Arial" pitchFamily="34" charset="0"/>
              <a:buChar char="•"/>
              <a:defRPr sz="2000" kern="1200">
                <a:solidFill>
                  <a:srgbClr val="0D0D0D"/>
                </a:solidFill>
                <a:latin typeface="+mn-lt"/>
                <a:ea typeface="+mn-ea"/>
                <a:cs typeface="+mn-cs"/>
              </a:defRPr>
            </a:lvl2pPr>
            <a:lvl3pPr marL="1005840" indent="-228600" algn="l" defTabSz="914400" rtl="0" eaLnBrk="1" latinLnBrk="0" hangingPunct="1">
              <a:spcBef>
                <a:spcPct val="20000"/>
              </a:spcBef>
              <a:spcAft>
                <a:spcPts val="432"/>
              </a:spcAft>
              <a:buClr>
                <a:schemeClr val="accent3"/>
              </a:buClr>
              <a:buFont typeface="Arial" pitchFamily="34" charset="0"/>
              <a:buChar char="•"/>
              <a:defRPr sz="1800" kern="1200">
                <a:solidFill>
                  <a:srgbClr val="0D0D0D"/>
                </a:solidFill>
                <a:latin typeface="+mn-lt"/>
                <a:ea typeface="+mn-ea"/>
                <a:cs typeface="+mn-cs"/>
              </a:defRPr>
            </a:lvl3pPr>
            <a:lvl4pPr marL="1280160" indent="-228600" algn="l" defTabSz="914400" rtl="0" eaLnBrk="1" latinLnBrk="0" hangingPunct="1">
              <a:spcBef>
                <a:spcPct val="20000"/>
              </a:spcBef>
              <a:spcAft>
                <a:spcPts val="432"/>
              </a:spcAft>
              <a:buClr>
                <a:schemeClr val="accent4"/>
              </a:buClr>
              <a:buFont typeface="Arial" pitchFamily="34" charset="0"/>
              <a:buChar char="•"/>
              <a:defRPr sz="1800" kern="1200">
                <a:solidFill>
                  <a:srgbClr val="0D0D0D"/>
                </a:solidFill>
                <a:latin typeface="+mn-lt"/>
                <a:ea typeface="+mn-ea"/>
                <a:cs typeface="+mn-cs"/>
              </a:defRPr>
            </a:lvl4pPr>
            <a:lvl5pPr marL="1554480" indent="-228600" algn="l" defTabSz="914400" rtl="0" eaLnBrk="1" latinLnBrk="0" hangingPunct="1">
              <a:spcBef>
                <a:spcPct val="20000"/>
              </a:spcBef>
              <a:spcAft>
                <a:spcPts val="432"/>
              </a:spcAft>
              <a:buClr>
                <a:schemeClr val="accent5"/>
              </a:buClr>
              <a:buFont typeface="Arial" pitchFamily="34" charset="0"/>
              <a:buChar char="•"/>
              <a:defRPr sz="1800" kern="1200" baseline="0">
                <a:solidFill>
                  <a:srgbClr val="0D0D0D"/>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algn="just">
              <a:buFontTx/>
              <a:buChar char="-"/>
            </a:pPr>
            <a:r>
              <a:rPr lang="sl-SI" dirty="0" smtClean="0"/>
              <a:t>Rezultati I2GPS (januar 2011 – avgust 2011)</a:t>
            </a:r>
            <a:endParaRPr lang="sl-SI" sz="1800" dirty="0" smtClean="0"/>
          </a:p>
          <a:p>
            <a:pPr marL="114300" indent="0" algn="just">
              <a:buNone/>
            </a:pPr>
            <a:endParaRPr lang="sl-SI" sz="1800" dirty="0"/>
          </a:p>
        </p:txBody>
      </p:sp>
      <p:grpSp>
        <p:nvGrpSpPr>
          <p:cNvPr id="27" name="Skupina 26"/>
          <p:cNvGrpSpPr/>
          <p:nvPr/>
        </p:nvGrpSpPr>
        <p:grpSpPr>
          <a:xfrm>
            <a:off x="1053988" y="1323017"/>
            <a:ext cx="7116283" cy="5342901"/>
            <a:chOff x="467544" y="188640"/>
            <a:chExt cx="7836363" cy="5883536"/>
          </a:xfrm>
        </p:grpSpPr>
        <p:pic>
          <p:nvPicPr>
            <p:cNvPr id="28" name="Picture 2" descr="O:\JERNEJ\I2GPS interpretation\GPS displacement.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7544" y="188640"/>
              <a:ext cx="7836363" cy="5877272"/>
            </a:xfrm>
            <a:prstGeom prst="rect">
              <a:avLst/>
            </a:prstGeom>
            <a:noFill/>
            <a:ln>
              <a:solidFill>
                <a:schemeClr val="tx1"/>
              </a:solidFill>
            </a:ln>
          </p:spPr>
        </p:pic>
        <p:sp>
          <p:nvSpPr>
            <p:cNvPr id="29" name="PoljeZBesedilom 28"/>
            <p:cNvSpPr txBox="1"/>
            <p:nvPr/>
          </p:nvSpPr>
          <p:spPr>
            <a:xfrm>
              <a:off x="6447378" y="5733256"/>
              <a:ext cx="1853037" cy="338920"/>
            </a:xfrm>
            <a:prstGeom prst="rect">
              <a:avLst/>
            </a:prstGeom>
            <a:solidFill>
              <a:schemeClr val="bg1"/>
            </a:solidFill>
            <a:ln>
              <a:solidFill>
                <a:schemeClr val="tx1"/>
              </a:solidFill>
            </a:ln>
          </p:spPr>
          <p:txBody>
            <a:bodyPr wrap="square" rtlCol="0">
              <a:spAutoFit/>
            </a:bodyPr>
            <a:lstStyle/>
            <a:p>
              <a:r>
                <a:rPr lang="sl-SI" sz="1400" dirty="0" smtClean="0"/>
                <a:t>Komac et al., 2014</a:t>
              </a:r>
              <a:endParaRPr lang="sl-SI" sz="1400" dirty="0"/>
            </a:p>
          </p:txBody>
        </p:sp>
        <p:sp>
          <p:nvSpPr>
            <p:cNvPr id="30" name="PoljeZBesedilom 29"/>
            <p:cNvSpPr txBox="1"/>
            <p:nvPr/>
          </p:nvSpPr>
          <p:spPr>
            <a:xfrm>
              <a:off x="3159043" y="3870650"/>
              <a:ext cx="1037983" cy="461665"/>
            </a:xfrm>
            <a:prstGeom prst="rect">
              <a:avLst/>
            </a:prstGeom>
            <a:noFill/>
          </p:spPr>
          <p:txBody>
            <a:bodyPr wrap="square" rtlCol="0">
              <a:spAutoFit/>
            </a:bodyPr>
            <a:lstStyle/>
            <a:p>
              <a:r>
                <a:rPr lang="sl-SI" sz="2400" b="1" dirty="0" smtClean="0">
                  <a:solidFill>
                    <a:srgbClr val="FFFF00"/>
                  </a:solidFill>
                </a:rPr>
                <a:t>CAT 4</a:t>
              </a:r>
              <a:endParaRPr lang="sl-SI" sz="2400" b="1" dirty="0">
                <a:solidFill>
                  <a:srgbClr val="FFFF00"/>
                </a:solidFill>
              </a:endParaRPr>
            </a:p>
          </p:txBody>
        </p:sp>
        <p:sp>
          <p:nvSpPr>
            <p:cNvPr id="31" name="PoljeZBesedilom 30"/>
            <p:cNvSpPr txBox="1"/>
            <p:nvPr/>
          </p:nvSpPr>
          <p:spPr>
            <a:xfrm>
              <a:off x="3491880" y="3284984"/>
              <a:ext cx="1037983" cy="461665"/>
            </a:xfrm>
            <a:prstGeom prst="rect">
              <a:avLst/>
            </a:prstGeom>
            <a:noFill/>
          </p:spPr>
          <p:txBody>
            <a:bodyPr wrap="square" rtlCol="0">
              <a:spAutoFit/>
            </a:bodyPr>
            <a:lstStyle/>
            <a:p>
              <a:r>
                <a:rPr lang="sl-SI" sz="2400" b="1" dirty="0" smtClean="0">
                  <a:solidFill>
                    <a:srgbClr val="FFFF00"/>
                  </a:solidFill>
                </a:rPr>
                <a:t>CAT 2</a:t>
              </a:r>
              <a:endParaRPr lang="sl-SI" sz="2400" b="1" dirty="0">
                <a:solidFill>
                  <a:srgbClr val="FFFF00"/>
                </a:solidFill>
              </a:endParaRPr>
            </a:p>
          </p:txBody>
        </p:sp>
      </p:grpSp>
      <p:sp>
        <p:nvSpPr>
          <p:cNvPr id="32" name="Pravokoten oblaček 31"/>
          <p:cNvSpPr/>
          <p:nvPr/>
        </p:nvSpPr>
        <p:spPr>
          <a:xfrm>
            <a:off x="5044178" y="5969625"/>
            <a:ext cx="1224136" cy="529596"/>
          </a:xfrm>
          <a:prstGeom prst="wedgeRectCallout">
            <a:avLst>
              <a:gd name="adj1" fmla="val -101567"/>
              <a:gd name="adj2" fmla="val -216757"/>
            </a:avLst>
          </a:prstGeom>
          <a:solidFill>
            <a:schemeClr val="bg1"/>
          </a:solidFill>
          <a:ln>
            <a:solidFill>
              <a:srgbClr val="B234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b="1" dirty="0" smtClean="0">
                <a:solidFill>
                  <a:schemeClr val="tx1"/>
                </a:solidFill>
              </a:rPr>
              <a:t>67 mm/leto</a:t>
            </a:r>
            <a:endParaRPr lang="sl-SI" b="1" dirty="0">
              <a:solidFill>
                <a:schemeClr val="tx1"/>
              </a:solidFill>
            </a:endParaRPr>
          </a:p>
        </p:txBody>
      </p:sp>
      <p:sp>
        <p:nvSpPr>
          <p:cNvPr id="33" name="Pravokoten oblaček 32"/>
          <p:cNvSpPr/>
          <p:nvPr/>
        </p:nvSpPr>
        <p:spPr>
          <a:xfrm>
            <a:off x="2163858" y="5975661"/>
            <a:ext cx="1224136" cy="529596"/>
          </a:xfrm>
          <a:prstGeom prst="wedgeRectCallout">
            <a:avLst>
              <a:gd name="adj1" fmla="val 132334"/>
              <a:gd name="adj2" fmla="val -248150"/>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b="1" dirty="0">
                <a:solidFill>
                  <a:schemeClr val="tx1"/>
                </a:solidFill>
              </a:rPr>
              <a:t> </a:t>
            </a:r>
            <a:r>
              <a:rPr lang="sl-SI" b="1" dirty="0" smtClean="0">
                <a:solidFill>
                  <a:schemeClr val="tx1"/>
                </a:solidFill>
              </a:rPr>
              <a:t>33 mm/leto</a:t>
            </a:r>
            <a:endParaRPr lang="sl-SI" b="1" dirty="0">
              <a:solidFill>
                <a:schemeClr val="tx1"/>
              </a:solidFill>
            </a:endParaRPr>
          </a:p>
        </p:txBody>
      </p:sp>
      <p:sp>
        <p:nvSpPr>
          <p:cNvPr id="34" name="Pravokoten oblaček 33"/>
          <p:cNvSpPr/>
          <p:nvPr/>
        </p:nvSpPr>
        <p:spPr>
          <a:xfrm>
            <a:off x="3412207" y="2872597"/>
            <a:ext cx="1224136" cy="544054"/>
          </a:xfrm>
          <a:prstGeom prst="wedgeRectCallout">
            <a:avLst>
              <a:gd name="adj1" fmla="val -26671"/>
              <a:gd name="adj2" fmla="val 210697"/>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l-SI" b="1" dirty="0">
                <a:solidFill>
                  <a:schemeClr val="tx1"/>
                </a:solidFill>
              </a:rPr>
              <a:t>  </a:t>
            </a:r>
            <a:r>
              <a:rPr lang="sl-SI" b="1" dirty="0" smtClean="0">
                <a:solidFill>
                  <a:schemeClr val="tx1"/>
                </a:solidFill>
              </a:rPr>
              <a:t>13 mm/leto</a:t>
            </a:r>
            <a:endParaRPr lang="sl-SI" b="1" dirty="0">
              <a:solidFill>
                <a:schemeClr val="tx1"/>
              </a:solidFill>
            </a:endParaRPr>
          </a:p>
        </p:txBody>
      </p:sp>
      <p:sp>
        <p:nvSpPr>
          <p:cNvPr id="13" name="Naslov 2"/>
          <p:cNvSpPr txBox="1">
            <a:spLocks/>
          </p:cNvSpPr>
          <p:nvPr/>
        </p:nvSpPr>
        <p:spPr>
          <a:xfrm>
            <a:off x="1035050" y="136622"/>
            <a:ext cx="7073900" cy="1143000"/>
          </a:xfrm>
          <a:prstGeom prst="rect">
            <a:avLst/>
          </a:prstGeom>
          <a:ln>
            <a:noFill/>
          </a:ln>
        </p:spPr>
        <p:txBody>
          <a:bodyPr vert="horz" lIns="91440" tIns="45720" rIns="91440" bIns="45720" rtlCol="0" anchor="ctr">
            <a:noAutofit/>
          </a:bodyPr>
          <a:lstStyle>
            <a:lvl1pPr algn="l" rtl="0" eaLnBrk="1" fontAlgn="base" hangingPunct="1">
              <a:spcBef>
                <a:spcPct val="0"/>
              </a:spcBef>
              <a:spcAft>
                <a:spcPct val="0"/>
              </a:spcAft>
              <a:defRPr sz="3200" b="1" kern="1200" spc="-100">
                <a:solidFill>
                  <a:srgbClr val="0D0D0D"/>
                </a:solidFill>
                <a:latin typeface="+mj-lt"/>
                <a:ea typeface="+mj-ea"/>
                <a:cs typeface="+mj-cs"/>
              </a:defRPr>
            </a:lvl1pPr>
            <a:lvl2pPr algn="l" rtl="0" eaLnBrk="1" fontAlgn="base" hangingPunct="1">
              <a:spcBef>
                <a:spcPct val="0"/>
              </a:spcBef>
              <a:spcAft>
                <a:spcPct val="0"/>
              </a:spcAft>
              <a:defRPr sz="3200" b="1">
                <a:solidFill>
                  <a:srgbClr val="0D0D0D"/>
                </a:solidFill>
                <a:latin typeface="Calibri" pitchFamily="34" charset="0"/>
              </a:defRPr>
            </a:lvl2pPr>
            <a:lvl3pPr algn="l" rtl="0" eaLnBrk="1" fontAlgn="base" hangingPunct="1">
              <a:spcBef>
                <a:spcPct val="0"/>
              </a:spcBef>
              <a:spcAft>
                <a:spcPct val="0"/>
              </a:spcAft>
              <a:defRPr sz="3200" b="1">
                <a:solidFill>
                  <a:srgbClr val="0D0D0D"/>
                </a:solidFill>
                <a:latin typeface="Calibri" pitchFamily="34" charset="0"/>
              </a:defRPr>
            </a:lvl3pPr>
            <a:lvl4pPr algn="l" rtl="0" eaLnBrk="1" fontAlgn="base" hangingPunct="1">
              <a:spcBef>
                <a:spcPct val="0"/>
              </a:spcBef>
              <a:spcAft>
                <a:spcPct val="0"/>
              </a:spcAft>
              <a:defRPr sz="3200" b="1">
                <a:solidFill>
                  <a:srgbClr val="0D0D0D"/>
                </a:solidFill>
                <a:latin typeface="Calibri" pitchFamily="34" charset="0"/>
              </a:defRPr>
            </a:lvl4pPr>
            <a:lvl5pPr algn="l" rtl="0" eaLnBrk="1" fontAlgn="base" hangingPunct="1">
              <a:spcBef>
                <a:spcPct val="0"/>
              </a:spcBef>
              <a:spcAft>
                <a:spcPct val="0"/>
              </a:spcAft>
              <a:defRPr sz="3200" b="1">
                <a:solidFill>
                  <a:srgbClr val="0D0D0D"/>
                </a:solidFill>
                <a:latin typeface="Calibri" pitchFamily="34" charset="0"/>
              </a:defRPr>
            </a:lvl5pPr>
            <a:lvl6pPr marL="457200" algn="l" rtl="0" eaLnBrk="1" fontAlgn="base" hangingPunct="1">
              <a:spcBef>
                <a:spcPct val="0"/>
              </a:spcBef>
              <a:spcAft>
                <a:spcPct val="0"/>
              </a:spcAft>
              <a:defRPr sz="3200" b="1">
                <a:solidFill>
                  <a:srgbClr val="0D0D0D"/>
                </a:solidFill>
                <a:latin typeface="Calibri" pitchFamily="34" charset="0"/>
              </a:defRPr>
            </a:lvl6pPr>
            <a:lvl7pPr marL="914400" algn="l" rtl="0" eaLnBrk="1" fontAlgn="base" hangingPunct="1">
              <a:spcBef>
                <a:spcPct val="0"/>
              </a:spcBef>
              <a:spcAft>
                <a:spcPct val="0"/>
              </a:spcAft>
              <a:defRPr sz="3200" b="1">
                <a:solidFill>
                  <a:srgbClr val="0D0D0D"/>
                </a:solidFill>
                <a:latin typeface="Calibri" pitchFamily="34" charset="0"/>
              </a:defRPr>
            </a:lvl7pPr>
            <a:lvl8pPr marL="1371600" algn="l" rtl="0" eaLnBrk="1" fontAlgn="base" hangingPunct="1">
              <a:spcBef>
                <a:spcPct val="0"/>
              </a:spcBef>
              <a:spcAft>
                <a:spcPct val="0"/>
              </a:spcAft>
              <a:defRPr sz="3200" b="1">
                <a:solidFill>
                  <a:srgbClr val="0D0D0D"/>
                </a:solidFill>
                <a:latin typeface="Calibri" pitchFamily="34" charset="0"/>
              </a:defRPr>
            </a:lvl8pPr>
            <a:lvl9pPr marL="1828800" algn="l" rtl="0" eaLnBrk="1" fontAlgn="base" hangingPunct="1">
              <a:spcBef>
                <a:spcPct val="0"/>
              </a:spcBef>
              <a:spcAft>
                <a:spcPct val="0"/>
              </a:spcAft>
              <a:defRPr sz="3200" b="1">
                <a:solidFill>
                  <a:srgbClr val="0D0D0D"/>
                </a:solidFill>
                <a:latin typeface="Calibri" pitchFamily="34" charset="0"/>
              </a:defRPr>
            </a:lvl9pPr>
          </a:lstStyle>
          <a:p>
            <a:pPr defTabSz="914400"/>
            <a:r>
              <a:rPr lang="sl-SI" sz="2800" dirty="0" smtClean="0"/>
              <a:t>Dosedanje raziskave ~ I2GPS - rezultati</a:t>
            </a:r>
            <a:endParaRPr lang="sl-SI" sz="2800" dirty="0"/>
          </a:p>
        </p:txBody>
      </p:sp>
    </p:spTree>
    <p:extLst>
      <p:ext uri="{BB962C8B-B14F-4D97-AF65-F5344CB8AC3E}">
        <p14:creationId xmlns:p14="http://schemas.microsoft.com/office/powerpoint/2010/main" val="526056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a:xfrm>
            <a:off x="1034460" y="1417637"/>
            <a:ext cx="7075079" cy="4895027"/>
          </a:xfrm>
          <a:prstGeom prst="rect">
            <a:avLst/>
          </a:prstGeom>
          <a:ln w="3175" cmpd="sng">
            <a:noFill/>
          </a:ln>
        </p:spPr>
        <p:txBody>
          <a:bodyPr vert="horz" lIns="91440" tIns="45720" rIns="91440" bIns="45720" rtlCol="0">
            <a:noAutofit/>
          </a:bodyPr>
          <a:lstStyle>
            <a:lvl1pPr marL="342900" indent="-228600" algn="l" defTabSz="914400" rtl="0" eaLnBrk="1" latinLnBrk="0" hangingPunct="1">
              <a:lnSpc>
                <a:spcPts val="2200"/>
              </a:lnSpc>
              <a:spcBef>
                <a:spcPct val="20000"/>
              </a:spcBef>
              <a:spcAft>
                <a:spcPts val="480"/>
              </a:spcAft>
              <a:buClr>
                <a:schemeClr val="accent1">
                  <a:lumMod val="75000"/>
                </a:schemeClr>
              </a:buClr>
              <a:buFont typeface="Arial" pitchFamily="34" charset="0"/>
              <a:buChar char="•"/>
              <a:defRPr sz="2000" kern="1200">
                <a:solidFill>
                  <a:srgbClr val="0D0D0D"/>
                </a:solidFill>
                <a:latin typeface="+mn-lt"/>
                <a:ea typeface="+mn-ea"/>
                <a:cs typeface="+mn-cs"/>
              </a:defRPr>
            </a:lvl1pPr>
            <a:lvl2pPr marL="640080" indent="-228600" algn="l" defTabSz="914400" rtl="0" eaLnBrk="1" latinLnBrk="0" hangingPunct="1">
              <a:lnSpc>
                <a:spcPts val="2200"/>
              </a:lnSpc>
              <a:spcBef>
                <a:spcPct val="20000"/>
              </a:spcBef>
              <a:spcAft>
                <a:spcPts val="480"/>
              </a:spcAft>
              <a:buClr>
                <a:schemeClr val="accent3">
                  <a:lumMod val="75000"/>
                </a:schemeClr>
              </a:buClr>
              <a:buFont typeface="Arial" pitchFamily="34" charset="0"/>
              <a:buChar char="•"/>
              <a:defRPr sz="2000" kern="1200">
                <a:solidFill>
                  <a:srgbClr val="0D0D0D"/>
                </a:solidFill>
                <a:latin typeface="+mn-lt"/>
                <a:ea typeface="+mn-ea"/>
                <a:cs typeface="+mn-cs"/>
              </a:defRPr>
            </a:lvl2pPr>
            <a:lvl3pPr marL="1005840" indent="-228600" algn="l" defTabSz="914400" rtl="0" eaLnBrk="1" latinLnBrk="0" hangingPunct="1">
              <a:spcBef>
                <a:spcPct val="20000"/>
              </a:spcBef>
              <a:spcAft>
                <a:spcPts val="432"/>
              </a:spcAft>
              <a:buClr>
                <a:schemeClr val="accent3"/>
              </a:buClr>
              <a:buFont typeface="Arial" pitchFamily="34" charset="0"/>
              <a:buChar char="•"/>
              <a:defRPr sz="1800" kern="1200">
                <a:solidFill>
                  <a:srgbClr val="0D0D0D"/>
                </a:solidFill>
                <a:latin typeface="+mn-lt"/>
                <a:ea typeface="+mn-ea"/>
                <a:cs typeface="+mn-cs"/>
              </a:defRPr>
            </a:lvl3pPr>
            <a:lvl4pPr marL="1280160" indent="-228600" algn="l" defTabSz="914400" rtl="0" eaLnBrk="1" latinLnBrk="0" hangingPunct="1">
              <a:spcBef>
                <a:spcPct val="20000"/>
              </a:spcBef>
              <a:spcAft>
                <a:spcPts val="432"/>
              </a:spcAft>
              <a:buClr>
                <a:schemeClr val="accent4"/>
              </a:buClr>
              <a:buFont typeface="Arial" pitchFamily="34" charset="0"/>
              <a:buChar char="•"/>
              <a:defRPr sz="1800" kern="1200">
                <a:solidFill>
                  <a:srgbClr val="0D0D0D"/>
                </a:solidFill>
                <a:latin typeface="+mn-lt"/>
                <a:ea typeface="+mn-ea"/>
                <a:cs typeface="+mn-cs"/>
              </a:defRPr>
            </a:lvl4pPr>
            <a:lvl5pPr marL="1554480" indent="-228600" algn="l" defTabSz="914400" rtl="0" eaLnBrk="1" latinLnBrk="0" hangingPunct="1">
              <a:spcBef>
                <a:spcPct val="20000"/>
              </a:spcBef>
              <a:spcAft>
                <a:spcPts val="432"/>
              </a:spcAft>
              <a:buClr>
                <a:schemeClr val="accent5"/>
              </a:buClr>
              <a:buFont typeface="Arial" pitchFamily="34" charset="0"/>
              <a:buChar char="•"/>
              <a:defRPr sz="1800" kern="1200" baseline="0">
                <a:solidFill>
                  <a:srgbClr val="0D0D0D"/>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lgn="just">
              <a:buNone/>
            </a:pPr>
            <a:endParaRPr lang="sl-SI" b="1" dirty="0" smtClean="0"/>
          </a:p>
          <a:p>
            <a:pPr marL="571500" indent="-457200" algn="just">
              <a:buFont typeface="Arial" pitchFamily="34" charset="0"/>
              <a:buAutoNum type="arabicPeriod"/>
            </a:pPr>
            <a:endParaRPr lang="sl-SI" b="1" dirty="0" smtClean="0"/>
          </a:p>
          <a:p>
            <a:pPr marL="571500" indent="-457200" algn="just">
              <a:buFont typeface="Arial" pitchFamily="34" charset="0"/>
              <a:buAutoNum type="arabicPeriod"/>
            </a:pPr>
            <a:endParaRPr lang="sl-SI" dirty="0"/>
          </a:p>
          <a:p>
            <a:pPr marL="114300" indent="0" algn="just">
              <a:buNone/>
            </a:pPr>
            <a:endParaRPr lang="sl-SI" sz="1800" dirty="0" smtClean="0"/>
          </a:p>
          <a:p>
            <a:pPr marL="114300" indent="0" algn="just">
              <a:buNone/>
            </a:pPr>
            <a:endParaRPr lang="sl-SI" sz="1800" dirty="0"/>
          </a:p>
        </p:txBody>
      </p:sp>
      <p:pic>
        <p:nvPicPr>
          <p:cNvPr id="11" name="Slika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24" y="1300266"/>
            <a:ext cx="7487848" cy="5442223"/>
          </a:xfrm>
          <a:prstGeom prst="rect">
            <a:avLst/>
          </a:prstGeom>
        </p:spPr>
      </p:pic>
      <p:graphicFrame>
        <p:nvGraphicFramePr>
          <p:cNvPr id="12" name="Tabela 11"/>
          <p:cNvGraphicFramePr>
            <a:graphicFrameLocks noGrp="1"/>
          </p:cNvGraphicFramePr>
          <p:nvPr>
            <p:extLst>
              <p:ext uri="{D42A27DB-BD31-4B8C-83A1-F6EECF244321}">
                <p14:modId xmlns:p14="http://schemas.microsoft.com/office/powerpoint/2010/main" val="3362635657"/>
              </p:ext>
            </p:extLst>
          </p:nvPr>
        </p:nvGraphicFramePr>
        <p:xfrm>
          <a:off x="3166870" y="1302060"/>
          <a:ext cx="5898515" cy="2971800"/>
        </p:xfrm>
        <a:graphic>
          <a:graphicData uri="http://schemas.openxmlformats.org/drawingml/2006/table">
            <a:tbl>
              <a:tblPr firstRow="1" firstCol="1" bandRow="1">
                <a:tableStyleId>{5C22544A-7EE6-4342-B048-85BDC9FD1C3A}</a:tableStyleId>
              </a:tblPr>
              <a:tblGrid>
                <a:gridCol w="842645"/>
                <a:gridCol w="842645"/>
                <a:gridCol w="842645"/>
                <a:gridCol w="842645"/>
                <a:gridCol w="842645"/>
                <a:gridCol w="842645"/>
                <a:gridCol w="842645"/>
              </a:tblGrid>
              <a:tr h="0">
                <a:tc>
                  <a:txBody>
                    <a:bodyPr/>
                    <a:lstStyle/>
                    <a:p>
                      <a:pPr algn="ctr">
                        <a:lnSpc>
                          <a:spcPct val="120000"/>
                        </a:lnSpc>
                        <a:spcAft>
                          <a:spcPts val="0"/>
                        </a:spcAft>
                      </a:pPr>
                      <a:r>
                        <a:rPr lang="sl-SI" sz="1200" dirty="0" smtClean="0">
                          <a:effectLst/>
                        </a:rPr>
                        <a:t>Vrsta geod. meritve</a:t>
                      </a:r>
                      <a:endParaRPr lang="sl-SI" sz="1200" dirty="0">
                        <a:effectLst/>
                        <a:latin typeface="Times New Roman"/>
                        <a:cs typeface="Times New Roman"/>
                      </a:endParaRPr>
                    </a:p>
                  </a:txBody>
                  <a:tcPr marL="68580" marR="68580" marT="0" marB="0" anchor="ctr"/>
                </a:tc>
                <a:tc>
                  <a:txBody>
                    <a:bodyPr/>
                    <a:lstStyle/>
                    <a:p>
                      <a:pPr algn="ctr">
                        <a:lnSpc>
                          <a:spcPct val="120000"/>
                        </a:lnSpc>
                        <a:spcAft>
                          <a:spcPts val="0"/>
                        </a:spcAft>
                      </a:pPr>
                      <a:r>
                        <a:rPr lang="sl-SI" sz="1200" dirty="0">
                          <a:effectLst/>
                        </a:rPr>
                        <a:t>Območje </a:t>
                      </a:r>
                      <a:r>
                        <a:rPr lang="sl-SI" sz="1200" dirty="0" smtClean="0">
                          <a:effectLst/>
                        </a:rPr>
                        <a:t>meritev</a:t>
                      </a:r>
                      <a:endParaRPr lang="sl-SI" sz="1200" dirty="0">
                        <a:effectLst/>
                        <a:latin typeface="Times New Roman"/>
                        <a:cs typeface="Times New Roman"/>
                      </a:endParaRPr>
                    </a:p>
                  </a:txBody>
                  <a:tcPr marL="68580" marR="68580" marT="0" marB="0" anchor="ctr"/>
                </a:tc>
                <a:tc>
                  <a:txBody>
                    <a:bodyPr/>
                    <a:lstStyle/>
                    <a:p>
                      <a:pPr algn="ctr">
                        <a:lnSpc>
                          <a:spcPct val="120000"/>
                        </a:lnSpc>
                        <a:spcAft>
                          <a:spcPts val="0"/>
                        </a:spcAft>
                      </a:pPr>
                      <a:r>
                        <a:rPr lang="sl-SI" sz="1200" dirty="0">
                          <a:effectLst/>
                        </a:rPr>
                        <a:t>Rezultati </a:t>
                      </a:r>
                      <a:r>
                        <a:rPr lang="sl-SI" sz="1200" dirty="0" smtClean="0">
                          <a:effectLst/>
                        </a:rPr>
                        <a:t>meritev</a:t>
                      </a:r>
                      <a:endParaRPr lang="sl-SI" sz="1200" dirty="0">
                        <a:effectLst/>
                        <a:latin typeface="Times New Roman"/>
                        <a:cs typeface="Times New Roman"/>
                      </a:endParaRPr>
                    </a:p>
                  </a:txBody>
                  <a:tcPr marL="68580" marR="68580" marT="0" marB="0" anchor="ctr"/>
                </a:tc>
                <a:tc>
                  <a:txBody>
                    <a:bodyPr/>
                    <a:lstStyle/>
                    <a:p>
                      <a:pPr algn="ctr">
                        <a:lnSpc>
                          <a:spcPct val="120000"/>
                        </a:lnSpc>
                        <a:spcAft>
                          <a:spcPts val="0"/>
                        </a:spcAft>
                      </a:pPr>
                      <a:r>
                        <a:rPr lang="sl-SI" sz="1200" dirty="0">
                          <a:effectLst/>
                        </a:rPr>
                        <a:t>Površina </a:t>
                      </a:r>
                      <a:r>
                        <a:rPr lang="sl-SI" sz="1200" dirty="0" smtClean="0">
                          <a:effectLst/>
                        </a:rPr>
                        <a:t>meritev (</a:t>
                      </a:r>
                      <a:r>
                        <a:rPr lang="sl-SI" sz="1200" dirty="0">
                          <a:effectLst/>
                        </a:rPr>
                        <a:t>m</a:t>
                      </a:r>
                      <a:r>
                        <a:rPr lang="sl-SI" sz="1200" baseline="30000" dirty="0">
                          <a:effectLst/>
                        </a:rPr>
                        <a:t>2</a:t>
                      </a:r>
                      <a:r>
                        <a:rPr lang="sl-SI" sz="1200" dirty="0">
                          <a:effectLst/>
                        </a:rPr>
                        <a:t>)</a:t>
                      </a:r>
                      <a:endParaRPr lang="sl-SI" sz="1200" dirty="0">
                        <a:effectLst/>
                        <a:latin typeface="Times New Roman"/>
                        <a:cs typeface="Times New Roman"/>
                      </a:endParaRPr>
                    </a:p>
                  </a:txBody>
                  <a:tcPr marL="68580" marR="68580" marT="0" marB="0" anchor="ctr"/>
                </a:tc>
                <a:tc>
                  <a:txBody>
                    <a:bodyPr/>
                    <a:lstStyle/>
                    <a:p>
                      <a:pPr algn="ctr">
                        <a:lnSpc>
                          <a:spcPct val="120000"/>
                        </a:lnSpc>
                        <a:spcAft>
                          <a:spcPts val="0"/>
                        </a:spcAft>
                      </a:pPr>
                      <a:r>
                        <a:rPr lang="sl-SI" sz="1200" dirty="0">
                          <a:effectLst/>
                        </a:rPr>
                        <a:t>Število izvedenih </a:t>
                      </a:r>
                      <a:r>
                        <a:rPr lang="sl-SI" sz="1200" dirty="0" smtClean="0">
                          <a:effectLst/>
                        </a:rPr>
                        <a:t>meritev</a:t>
                      </a:r>
                      <a:endParaRPr lang="sl-SI" sz="1200" dirty="0">
                        <a:effectLst/>
                        <a:latin typeface="Times New Roman"/>
                        <a:cs typeface="Times New Roman"/>
                      </a:endParaRPr>
                    </a:p>
                  </a:txBody>
                  <a:tcPr marL="68580" marR="68580" marT="0" marB="0" anchor="ctr"/>
                </a:tc>
                <a:tc>
                  <a:txBody>
                    <a:bodyPr/>
                    <a:lstStyle/>
                    <a:p>
                      <a:pPr algn="ctr">
                        <a:lnSpc>
                          <a:spcPct val="120000"/>
                        </a:lnSpc>
                        <a:spcAft>
                          <a:spcPts val="0"/>
                        </a:spcAft>
                      </a:pPr>
                      <a:r>
                        <a:rPr lang="sl-SI" sz="1200" dirty="0">
                          <a:effectLst/>
                        </a:rPr>
                        <a:t>Časovno </a:t>
                      </a:r>
                      <a:r>
                        <a:rPr lang="sl-SI" sz="1200" dirty="0" smtClean="0">
                          <a:effectLst/>
                        </a:rPr>
                        <a:t>obdobje</a:t>
                      </a:r>
                      <a:endParaRPr lang="sl-SI" sz="1200" dirty="0">
                        <a:effectLst/>
                        <a:latin typeface="Times New Roman"/>
                        <a:cs typeface="Times New Roman"/>
                      </a:endParaRPr>
                    </a:p>
                  </a:txBody>
                  <a:tcPr marL="68580" marR="68580" marT="0" marB="0" anchor="ctr"/>
                </a:tc>
                <a:tc>
                  <a:txBody>
                    <a:bodyPr/>
                    <a:lstStyle/>
                    <a:p>
                      <a:pPr algn="ctr">
                        <a:lnSpc>
                          <a:spcPct val="120000"/>
                        </a:lnSpc>
                        <a:spcAft>
                          <a:spcPts val="0"/>
                        </a:spcAft>
                      </a:pPr>
                      <a:r>
                        <a:rPr lang="sl-SI" sz="1200" dirty="0" smtClean="0">
                          <a:effectLst/>
                        </a:rPr>
                        <a:t>časovnega </a:t>
                      </a:r>
                      <a:r>
                        <a:rPr lang="sl-SI" sz="1200" dirty="0">
                          <a:effectLst/>
                        </a:rPr>
                        <a:t>obdobja </a:t>
                      </a:r>
                      <a:r>
                        <a:rPr lang="sl-SI" sz="1200" dirty="0" smtClean="0">
                          <a:effectLst/>
                        </a:rPr>
                        <a:t>(</a:t>
                      </a:r>
                      <a:r>
                        <a:rPr lang="sl-SI" sz="1200" dirty="0" err="1" smtClean="0">
                          <a:effectLst/>
                        </a:rPr>
                        <a:t>mes</a:t>
                      </a:r>
                      <a:r>
                        <a:rPr lang="sl-SI" sz="1200" dirty="0" smtClean="0">
                          <a:effectLst/>
                        </a:rPr>
                        <a:t>.)</a:t>
                      </a:r>
                      <a:endParaRPr lang="sl-SI" sz="1200" dirty="0">
                        <a:effectLst/>
                        <a:latin typeface="Times New Roman"/>
                        <a:cs typeface="Times New Roman"/>
                      </a:endParaRPr>
                    </a:p>
                  </a:txBody>
                  <a:tcPr marL="68580" marR="68580" marT="0" marB="0" anchor="ctr"/>
                </a:tc>
              </a:tr>
              <a:tr h="0">
                <a:tc>
                  <a:txBody>
                    <a:bodyPr/>
                    <a:lstStyle/>
                    <a:p>
                      <a:pPr algn="ctr">
                        <a:lnSpc>
                          <a:spcPct val="115000"/>
                        </a:lnSpc>
                        <a:spcAft>
                          <a:spcPts val="0"/>
                        </a:spcAft>
                      </a:pPr>
                      <a:r>
                        <a:rPr lang="sl-SI" sz="1200" b="0" dirty="0" err="1" smtClean="0">
                          <a:effectLst/>
                        </a:rPr>
                        <a:t>Tahim</a:t>
                      </a:r>
                      <a:r>
                        <a:rPr lang="sl-SI" sz="1200" b="0" dirty="0" smtClean="0">
                          <a:effectLst/>
                        </a:rPr>
                        <a:t>. </a:t>
                      </a:r>
                      <a:r>
                        <a:rPr lang="sl-SI" sz="1200" b="0" dirty="0">
                          <a:effectLst/>
                        </a:rPr>
                        <a:t>meritve</a:t>
                      </a:r>
                      <a:endParaRPr lang="sl-SI" sz="1200" b="0"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spodnji del plazu</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položaji geod. točk</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 1.100</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b="1" dirty="0">
                          <a:effectLst/>
                        </a:rPr>
                        <a:t>8</a:t>
                      </a:r>
                      <a:endParaRPr lang="sl-SI" sz="1200" b="1"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dirty="0" smtClean="0">
                          <a:effectLst/>
                        </a:rPr>
                        <a:t>november 2012 – april 2016</a:t>
                      </a:r>
                      <a:endParaRPr lang="sl-SI" sz="1200"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dirty="0">
                          <a:effectLst/>
                        </a:rPr>
                        <a:t>41</a:t>
                      </a:r>
                      <a:endParaRPr lang="sl-SI" sz="1200" dirty="0">
                        <a:effectLst/>
                        <a:latin typeface="Times New Roman"/>
                        <a:ea typeface="Calibri"/>
                        <a:cs typeface="Times New Roman"/>
                      </a:endParaRPr>
                    </a:p>
                  </a:txBody>
                  <a:tcPr marL="68580" marR="68580" marT="0" marB="0" anchor="ctr"/>
                </a:tc>
              </a:tr>
              <a:tr h="0">
                <a:tc rowSpan="2">
                  <a:txBody>
                    <a:bodyPr/>
                    <a:lstStyle/>
                    <a:p>
                      <a:pPr algn="ctr">
                        <a:lnSpc>
                          <a:spcPct val="115000"/>
                        </a:lnSpc>
                        <a:spcAft>
                          <a:spcPts val="0"/>
                        </a:spcAft>
                      </a:pPr>
                      <a:r>
                        <a:rPr lang="sl-SI" sz="1200" b="0" dirty="0">
                          <a:effectLst/>
                        </a:rPr>
                        <a:t>aero </a:t>
                      </a:r>
                      <a:r>
                        <a:rPr lang="sl-SI" sz="1200" b="0" dirty="0" err="1" smtClean="0">
                          <a:effectLst/>
                        </a:rPr>
                        <a:t>fotogram</a:t>
                      </a:r>
                      <a:r>
                        <a:rPr lang="sl-SI" sz="1200" b="0" dirty="0" smtClean="0">
                          <a:effectLst/>
                        </a:rPr>
                        <a:t>. </a:t>
                      </a:r>
                      <a:r>
                        <a:rPr lang="sl-SI" sz="1200" b="0" dirty="0">
                          <a:effectLst/>
                        </a:rPr>
                        <a:t>z BPL-jem</a:t>
                      </a:r>
                    </a:p>
                    <a:p>
                      <a:pPr algn="ctr">
                        <a:lnSpc>
                          <a:spcPct val="115000"/>
                        </a:lnSpc>
                        <a:spcAft>
                          <a:spcPts val="0"/>
                        </a:spcAft>
                      </a:pPr>
                      <a:r>
                        <a:rPr lang="sl-SI" sz="1200" b="0" dirty="0">
                          <a:effectLst/>
                        </a:rPr>
                        <a:t> </a:t>
                      </a:r>
                      <a:endParaRPr lang="sl-SI" sz="1200" b="0"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spodnji del plazu</a:t>
                      </a:r>
                      <a:endParaRPr lang="sl-SI" sz="1200">
                        <a:effectLst/>
                        <a:latin typeface="Times New Roman"/>
                        <a:ea typeface="Calibri"/>
                        <a:cs typeface="Times New Roman"/>
                      </a:endParaRPr>
                    </a:p>
                  </a:txBody>
                  <a:tcPr marL="68580" marR="68580" marT="0" marB="0" anchor="ctr"/>
                </a:tc>
                <a:tc rowSpan="2">
                  <a:txBody>
                    <a:bodyPr/>
                    <a:lstStyle/>
                    <a:p>
                      <a:pPr algn="ctr">
                        <a:lnSpc>
                          <a:spcPct val="115000"/>
                        </a:lnSpc>
                        <a:spcAft>
                          <a:spcPts val="0"/>
                        </a:spcAft>
                      </a:pPr>
                      <a:r>
                        <a:rPr lang="sl-SI" sz="1200">
                          <a:effectLst/>
                        </a:rPr>
                        <a:t>3R oblak točk;</a:t>
                      </a:r>
                    </a:p>
                    <a:p>
                      <a:pPr algn="ctr">
                        <a:lnSpc>
                          <a:spcPct val="115000"/>
                        </a:lnSpc>
                        <a:spcAft>
                          <a:spcPts val="0"/>
                        </a:spcAft>
                      </a:pPr>
                      <a:r>
                        <a:rPr lang="sl-SI" sz="1200">
                          <a:effectLst/>
                        </a:rPr>
                        <a:t>DMV;</a:t>
                      </a:r>
                    </a:p>
                    <a:p>
                      <a:pPr algn="ctr">
                        <a:lnSpc>
                          <a:spcPct val="115000"/>
                        </a:lnSpc>
                        <a:spcAft>
                          <a:spcPts val="0"/>
                        </a:spcAft>
                      </a:pPr>
                      <a:r>
                        <a:rPr lang="sl-SI" sz="1200">
                          <a:effectLst/>
                        </a:rPr>
                        <a:t>Ortofoto načrt</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 1.500 - 2.400</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b="1" dirty="0">
                          <a:effectLst/>
                        </a:rPr>
                        <a:t>7</a:t>
                      </a:r>
                      <a:endParaRPr lang="sl-SI" sz="1200" b="1"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dirty="0" smtClean="0">
                          <a:effectLst/>
                          <a:latin typeface="Times New Roman"/>
                          <a:ea typeface="Calibri"/>
                          <a:cs typeface="Times New Roman"/>
                        </a:rPr>
                        <a:t>julij 2013 – april 2016</a:t>
                      </a:r>
                      <a:endParaRPr lang="sl-SI" sz="1200"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dirty="0">
                          <a:effectLst/>
                        </a:rPr>
                        <a:t>33,5</a:t>
                      </a:r>
                      <a:endParaRPr lang="sl-SI" sz="1200" dirty="0">
                        <a:effectLst/>
                        <a:latin typeface="Times New Roman"/>
                        <a:ea typeface="Calibri"/>
                        <a:cs typeface="Times New Roman"/>
                      </a:endParaRPr>
                    </a:p>
                  </a:txBody>
                  <a:tcPr marL="68580" marR="68580" marT="0" marB="0" anchor="ctr"/>
                </a:tc>
              </a:tr>
              <a:tr h="0">
                <a:tc vMerge="1">
                  <a:txBody>
                    <a:bodyPr/>
                    <a:lstStyle/>
                    <a:p>
                      <a:endParaRPr lang="sl-SI"/>
                    </a:p>
                  </a:txBody>
                  <a:tcPr/>
                </a:tc>
                <a:tc>
                  <a:txBody>
                    <a:bodyPr/>
                    <a:lstStyle/>
                    <a:p>
                      <a:pPr algn="ctr">
                        <a:lnSpc>
                          <a:spcPct val="115000"/>
                        </a:lnSpc>
                        <a:spcAft>
                          <a:spcPts val="0"/>
                        </a:spcAft>
                      </a:pPr>
                      <a:r>
                        <a:rPr lang="sl-SI" sz="1200">
                          <a:effectLst/>
                        </a:rPr>
                        <a:t>zgornji del plazu</a:t>
                      </a:r>
                      <a:endParaRPr lang="sl-SI" sz="1200">
                        <a:effectLst/>
                        <a:latin typeface="Times New Roman"/>
                        <a:ea typeface="Calibri"/>
                        <a:cs typeface="Times New Roman"/>
                      </a:endParaRPr>
                    </a:p>
                  </a:txBody>
                  <a:tcPr marL="68580" marR="68580" marT="0" marB="0" anchor="ctr"/>
                </a:tc>
                <a:tc vMerge="1">
                  <a:txBody>
                    <a:bodyPr/>
                    <a:lstStyle/>
                    <a:p>
                      <a:endParaRPr lang="sl-SI"/>
                    </a:p>
                  </a:txBody>
                  <a:tcPr/>
                </a:tc>
                <a:tc>
                  <a:txBody>
                    <a:bodyPr/>
                    <a:lstStyle/>
                    <a:p>
                      <a:pPr algn="ctr">
                        <a:lnSpc>
                          <a:spcPct val="115000"/>
                        </a:lnSpc>
                        <a:spcAft>
                          <a:spcPts val="0"/>
                        </a:spcAft>
                      </a:pPr>
                      <a:r>
                        <a:rPr lang="sl-SI" sz="1200">
                          <a:effectLst/>
                        </a:rPr>
                        <a:t>~ 24.700</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b="1" dirty="0">
                          <a:effectLst/>
                        </a:rPr>
                        <a:t>2</a:t>
                      </a:r>
                      <a:endParaRPr lang="sl-SI" sz="1200" b="1"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julij 2014 – julij 2015</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dirty="0">
                          <a:effectLst/>
                        </a:rPr>
                        <a:t>12</a:t>
                      </a:r>
                      <a:endParaRPr lang="sl-SI" sz="1200" dirty="0">
                        <a:effectLst/>
                        <a:latin typeface="Times New Roman"/>
                        <a:ea typeface="Calibri"/>
                        <a:cs typeface="Times New Roman"/>
                      </a:endParaRPr>
                    </a:p>
                  </a:txBody>
                  <a:tcPr marL="68580" marR="68580" marT="0" marB="0" anchor="ctr"/>
                </a:tc>
              </a:tr>
              <a:tr h="0">
                <a:tc>
                  <a:txBody>
                    <a:bodyPr/>
                    <a:lstStyle/>
                    <a:p>
                      <a:pPr algn="ctr">
                        <a:lnSpc>
                          <a:spcPct val="115000"/>
                        </a:lnSpc>
                        <a:spcAft>
                          <a:spcPts val="0"/>
                        </a:spcAft>
                      </a:pPr>
                      <a:r>
                        <a:rPr lang="sl-SI" sz="1200" b="0" dirty="0" smtClean="0">
                          <a:effectLst/>
                        </a:rPr>
                        <a:t>TLS</a:t>
                      </a:r>
                      <a:endParaRPr lang="sl-SI" sz="1200" b="0"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zgornji del plazu</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3R oblak točk;</a:t>
                      </a:r>
                    </a:p>
                    <a:p>
                      <a:pPr algn="ctr">
                        <a:lnSpc>
                          <a:spcPct val="115000"/>
                        </a:lnSpc>
                        <a:spcAft>
                          <a:spcPts val="0"/>
                        </a:spcAft>
                      </a:pPr>
                      <a:r>
                        <a:rPr lang="sl-SI" sz="1200">
                          <a:effectLst/>
                        </a:rPr>
                        <a:t>DMV</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 24.700</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b="1" dirty="0">
                          <a:effectLst/>
                        </a:rPr>
                        <a:t>2</a:t>
                      </a:r>
                      <a:endParaRPr lang="sl-SI" sz="1200" b="1" dirty="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a:effectLst/>
                        </a:rPr>
                        <a:t>julij 2014 – julij 2015</a:t>
                      </a:r>
                      <a:endParaRPr lang="sl-SI" sz="1200">
                        <a:effectLst/>
                        <a:latin typeface="Times New Roman"/>
                        <a:ea typeface="Calibri"/>
                        <a:cs typeface="Times New Roman"/>
                      </a:endParaRPr>
                    </a:p>
                  </a:txBody>
                  <a:tcPr marL="68580" marR="68580" marT="0" marB="0" anchor="ctr"/>
                </a:tc>
                <a:tc>
                  <a:txBody>
                    <a:bodyPr/>
                    <a:lstStyle/>
                    <a:p>
                      <a:pPr algn="ctr">
                        <a:lnSpc>
                          <a:spcPct val="115000"/>
                        </a:lnSpc>
                        <a:spcAft>
                          <a:spcPts val="0"/>
                        </a:spcAft>
                      </a:pPr>
                      <a:r>
                        <a:rPr lang="sl-SI" sz="1200" dirty="0" smtClean="0">
                          <a:effectLst/>
                        </a:rPr>
                        <a:t>12</a:t>
                      </a:r>
                      <a:endParaRPr lang="sl-SI" sz="1200" dirty="0">
                        <a:effectLst/>
                        <a:latin typeface="Times New Roman"/>
                        <a:ea typeface="Calibri"/>
                        <a:cs typeface="Times New Roman"/>
                      </a:endParaRPr>
                    </a:p>
                  </a:txBody>
                  <a:tcPr marL="68580" marR="68580" marT="0" marB="0" anchor="ctr"/>
                </a:tc>
              </a:tr>
            </a:tbl>
          </a:graphicData>
        </a:graphic>
      </p:graphicFrame>
      <p:sp>
        <p:nvSpPr>
          <p:cNvPr id="8" name="Naslov 2"/>
          <p:cNvSpPr>
            <a:spLocks noGrp="1"/>
          </p:cNvSpPr>
          <p:nvPr>
            <p:ph type="title"/>
          </p:nvPr>
        </p:nvSpPr>
        <p:spPr>
          <a:xfrm>
            <a:off x="1035050" y="136622"/>
            <a:ext cx="7073900" cy="1143000"/>
          </a:xfrm>
        </p:spPr>
        <p:txBody>
          <a:bodyPr/>
          <a:lstStyle/>
          <a:p>
            <a:r>
              <a:rPr lang="sl-SI" sz="2800" dirty="0"/>
              <a:t>D</a:t>
            </a:r>
            <a:r>
              <a:rPr lang="sl-SI" sz="2800" dirty="0" smtClean="0"/>
              <a:t>osedanje raziskave ~ sistem za opazovanje</a:t>
            </a:r>
            <a:endParaRPr lang="sl-SI" sz="2800" dirty="0"/>
          </a:p>
        </p:txBody>
      </p:sp>
    </p:spTree>
    <p:extLst>
      <p:ext uri="{BB962C8B-B14F-4D97-AF65-F5344CB8AC3E}">
        <p14:creationId xmlns:p14="http://schemas.microsoft.com/office/powerpoint/2010/main" val="3727268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vsebine 1"/>
          <p:cNvSpPr>
            <a:spLocks noGrp="1"/>
          </p:cNvSpPr>
          <p:nvPr>
            <p:ph idx="1"/>
          </p:nvPr>
        </p:nvSpPr>
        <p:spPr>
          <a:xfrm>
            <a:off x="502832" y="1399880"/>
            <a:ext cx="7726768" cy="4618147"/>
          </a:xfrm>
        </p:spPr>
        <p:txBody>
          <a:bodyPr/>
          <a:lstStyle/>
          <a:p>
            <a:pPr algn="just"/>
            <a:r>
              <a:rPr lang="sl-SI" dirty="0"/>
              <a:t>Na podlagi rezultatov je bilo namreč ugotovljeno, da je </a:t>
            </a:r>
            <a:r>
              <a:rPr lang="sl-SI" b="1" dirty="0"/>
              <a:t>območje Potoške planine podvrženo različnim vrstam pobočnih masnih premikov</a:t>
            </a:r>
            <a:r>
              <a:rPr lang="sl-SI" dirty="0"/>
              <a:t>, ki aktivno delujejo v medsebojni </a:t>
            </a:r>
            <a:r>
              <a:rPr lang="sl-SI" dirty="0" smtClean="0"/>
              <a:t>interakciji</a:t>
            </a:r>
            <a:r>
              <a:rPr lang="sl-SI" dirty="0"/>
              <a:t> in skupaj tvorijo območje, ki se potencialno lahko </a:t>
            </a:r>
            <a:r>
              <a:rPr lang="sl-SI" b="1" dirty="0"/>
              <a:t>pretvori v drobirski tok večje </a:t>
            </a:r>
            <a:r>
              <a:rPr lang="sl-SI" dirty="0"/>
              <a:t>razsežnosti, ki lahko ogrozi naselje Koroška Bela </a:t>
            </a:r>
            <a:endParaRPr lang="sl-SI" dirty="0" smtClean="0"/>
          </a:p>
          <a:p>
            <a:pPr algn="just"/>
            <a:r>
              <a:rPr lang="sl-SI" dirty="0"/>
              <a:t>N</a:t>
            </a:r>
            <a:r>
              <a:rPr lang="sl-SI" dirty="0" smtClean="0"/>
              <a:t>a </a:t>
            </a:r>
            <a:r>
              <a:rPr lang="sl-SI" dirty="0"/>
              <a:t>območju zaledja Koroška Bela </a:t>
            </a:r>
            <a:r>
              <a:rPr lang="sl-SI" b="1" dirty="0"/>
              <a:t>obstaja več izvornih območij materiala</a:t>
            </a:r>
            <a:r>
              <a:rPr lang="sl-SI" dirty="0"/>
              <a:t>, ki se lahko ob neugodnih vremenskih razmerah mobilizirajo v obliki pobočnih masnih premikov (plaz, gruščnat plaz, drobirski tok itd.) in ogrozijo nizvodno ležečo vas Koroška Bela. </a:t>
            </a:r>
            <a:endParaRPr lang="sl-SI" dirty="0" smtClean="0"/>
          </a:p>
          <a:p>
            <a:pPr algn="just"/>
            <a:r>
              <a:rPr lang="sl-SI" dirty="0" smtClean="0"/>
              <a:t>Rezultati raziskovalnega dela so pokazali </a:t>
            </a:r>
            <a:r>
              <a:rPr lang="sl-SI" b="1" dirty="0" smtClean="0"/>
              <a:t>nujo po </a:t>
            </a:r>
            <a:r>
              <a:rPr lang="sl-SI" b="1" dirty="0"/>
              <a:t>globinskih raziskavah </a:t>
            </a:r>
            <a:r>
              <a:rPr lang="sl-SI" dirty="0"/>
              <a:t>plazu, ki predstavljajo ključni vhodni podatek za natančno klasifikacijo pobočnih masnih premikov (glede na vrsto sedimenta, vsebnost vode, globine plazu itd.) in za oceno volumna plazeče se mase. </a:t>
            </a:r>
          </a:p>
          <a:p>
            <a:endParaRPr lang="sl-SI" dirty="0"/>
          </a:p>
        </p:txBody>
      </p:sp>
      <p:sp>
        <p:nvSpPr>
          <p:cNvPr id="4" name="Naslov 2"/>
          <p:cNvSpPr>
            <a:spLocks noGrp="1"/>
          </p:cNvSpPr>
          <p:nvPr>
            <p:ph type="title"/>
          </p:nvPr>
        </p:nvSpPr>
        <p:spPr>
          <a:xfrm>
            <a:off x="1035050" y="136622"/>
            <a:ext cx="7073900" cy="1143000"/>
          </a:xfrm>
        </p:spPr>
        <p:txBody>
          <a:bodyPr/>
          <a:lstStyle/>
          <a:p>
            <a:r>
              <a:rPr lang="sl-SI" sz="2800" dirty="0"/>
              <a:t>D</a:t>
            </a:r>
            <a:r>
              <a:rPr lang="sl-SI" sz="2800" dirty="0" smtClean="0"/>
              <a:t>osedanje raziskave ~ sistem za opazovanje – rezultati </a:t>
            </a:r>
            <a:endParaRPr lang="sl-SI" sz="2800" dirty="0"/>
          </a:p>
        </p:txBody>
      </p:sp>
    </p:spTree>
    <p:extLst>
      <p:ext uri="{BB962C8B-B14F-4D97-AF65-F5344CB8AC3E}">
        <p14:creationId xmlns:p14="http://schemas.microsoft.com/office/powerpoint/2010/main" val="5754311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a:xfrm>
            <a:off x="1034460" y="1417637"/>
            <a:ext cx="7075079" cy="4895027"/>
          </a:xfrm>
          <a:prstGeom prst="rect">
            <a:avLst/>
          </a:prstGeom>
          <a:ln w="3175" cmpd="sng">
            <a:noFill/>
          </a:ln>
        </p:spPr>
        <p:txBody>
          <a:bodyPr vert="horz" lIns="91440" tIns="45720" rIns="91440" bIns="45720" rtlCol="0">
            <a:noAutofit/>
          </a:bodyPr>
          <a:lstStyle>
            <a:lvl1pPr marL="342900" indent="-228600" algn="l" defTabSz="914400" rtl="0" eaLnBrk="1" latinLnBrk="0" hangingPunct="1">
              <a:lnSpc>
                <a:spcPts val="2200"/>
              </a:lnSpc>
              <a:spcBef>
                <a:spcPct val="20000"/>
              </a:spcBef>
              <a:spcAft>
                <a:spcPts val="480"/>
              </a:spcAft>
              <a:buClr>
                <a:schemeClr val="accent1">
                  <a:lumMod val="75000"/>
                </a:schemeClr>
              </a:buClr>
              <a:buFont typeface="Arial" pitchFamily="34" charset="0"/>
              <a:buChar char="•"/>
              <a:defRPr sz="2000" kern="1200">
                <a:solidFill>
                  <a:srgbClr val="0D0D0D"/>
                </a:solidFill>
                <a:latin typeface="+mn-lt"/>
                <a:ea typeface="+mn-ea"/>
                <a:cs typeface="+mn-cs"/>
              </a:defRPr>
            </a:lvl1pPr>
            <a:lvl2pPr marL="640080" indent="-228600" algn="l" defTabSz="914400" rtl="0" eaLnBrk="1" latinLnBrk="0" hangingPunct="1">
              <a:lnSpc>
                <a:spcPts val="2200"/>
              </a:lnSpc>
              <a:spcBef>
                <a:spcPct val="20000"/>
              </a:spcBef>
              <a:spcAft>
                <a:spcPts val="480"/>
              </a:spcAft>
              <a:buClr>
                <a:schemeClr val="accent3">
                  <a:lumMod val="75000"/>
                </a:schemeClr>
              </a:buClr>
              <a:buFont typeface="Arial" pitchFamily="34" charset="0"/>
              <a:buChar char="•"/>
              <a:defRPr sz="2000" kern="1200">
                <a:solidFill>
                  <a:srgbClr val="0D0D0D"/>
                </a:solidFill>
                <a:latin typeface="+mn-lt"/>
                <a:ea typeface="+mn-ea"/>
                <a:cs typeface="+mn-cs"/>
              </a:defRPr>
            </a:lvl2pPr>
            <a:lvl3pPr marL="1005840" indent="-228600" algn="l" defTabSz="914400" rtl="0" eaLnBrk="1" latinLnBrk="0" hangingPunct="1">
              <a:spcBef>
                <a:spcPct val="20000"/>
              </a:spcBef>
              <a:spcAft>
                <a:spcPts val="432"/>
              </a:spcAft>
              <a:buClr>
                <a:schemeClr val="accent3"/>
              </a:buClr>
              <a:buFont typeface="Arial" pitchFamily="34" charset="0"/>
              <a:buChar char="•"/>
              <a:defRPr sz="1800" kern="1200">
                <a:solidFill>
                  <a:srgbClr val="0D0D0D"/>
                </a:solidFill>
                <a:latin typeface="+mn-lt"/>
                <a:ea typeface="+mn-ea"/>
                <a:cs typeface="+mn-cs"/>
              </a:defRPr>
            </a:lvl3pPr>
            <a:lvl4pPr marL="1280160" indent="-228600" algn="l" defTabSz="914400" rtl="0" eaLnBrk="1" latinLnBrk="0" hangingPunct="1">
              <a:spcBef>
                <a:spcPct val="20000"/>
              </a:spcBef>
              <a:spcAft>
                <a:spcPts val="432"/>
              </a:spcAft>
              <a:buClr>
                <a:schemeClr val="accent4"/>
              </a:buClr>
              <a:buFont typeface="Arial" pitchFamily="34" charset="0"/>
              <a:buChar char="•"/>
              <a:defRPr sz="1800" kern="1200">
                <a:solidFill>
                  <a:srgbClr val="0D0D0D"/>
                </a:solidFill>
                <a:latin typeface="+mn-lt"/>
                <a:ea typeface="+mn-ea"/>
                <a:cs typeface="+mn-cs"/>
              </a:defRPr>
            </a:lvl4pPr>
            <a:lvl5pPr marL="1554480" indent="-228600" algn="l" defTabSz="914400" rtl="0" eaLnBrk="1" latinLnBrk="0" hangingPunct="1">
              <a:spcBef>
                <a:spcPct val="20000"/>
              </a:spcBef>
              <a:spcAft>
                <a:spcPts val="432"/>
              </a:spcAft>
              <a:buClr>
                <a:schemeClr val="accent5"/>
              </a:buClr>
              <a:buFont typeface="Arial" pitchFamily="34" charset="0"/>
              <a:buChar char="•"/>
              <a:defRPr sz="1800" kern="1200" baseline="0">
                <a:solidFill>
                  <a:srgbClr val="0D0D0D"/>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lgn="just">
              <a:buNone/>
            </a:pPr>
            <a:endParaRPr lang="sl-SI" b="1" dirty="0" smtClean="0"/>
          </a:p>
          <a:p>
            <a:pPr marL="571500" indent="-457200" algn="just">
              <a:buFont typeface="Arial" pitchFamily="34" charset="0"/>
              <a:buAutoNum type="arabicPeriod"/>
            </a:pPr>
            <a:endParaRPr lang="sl-SI" b="1" dirty="0" smtClean="0"/>
          </a:p>
          <a:p>
            <a:pPr marL="571500" indent="-457200" algn="just">
              <a:buFont typeface="Arial" pitchFamily="34" charset="0"/>
              <a:buAutoNum type="arabicPeriod"/>
            </a:pPr>
            <a:endParaRPr lang="sl-SI" dirty="0"/>
          </a:p>
          <a:p>
            <a:pPr marL="114300" indent="0" algn="just">
              <a:buNone/>
            </a:pPr>
            <a:endParaRPr lang="sl-SI" sz="1800" dirty="0" smtClean="0"/>
          </a:p>
          <a:p>
            <a:pPr marL="114300" indent="0" algn="just">
              <a:buNone/>
            </a:pPr>
            <a:endParaRPr lang="sl-SI" sz="1800" dirty="0"/>
          </a:p>
        </p:txBody>
      </p:sp>
      <p:sp>
        <p:nvSpPr>
          <p:cNvPr id="8" name="Naslov 2"/>
          <p:cNvSpPr>
            <a:spLocks noGrp="1"/>
          </p:cNvSpPr>
          <p:nvPr>
            <p:ph type="title"/>
          </p:nvPr>
        </p:nvSpPr>
        <p:spPr>
          <a:xfrm>
            <a:off x="1035050" y="136622"/>
            <a:ext cx="7073900" cy="1143000"/>
          </a:xfrm>
        </p:spPr>
        <p:txBody>
          <a:bodyPr/>
          <a:lstStyle/>
          <a:p>
            <a:r>
              <a:rPr lang="sl-SI" sz="2800" dirty="0"/>
              <a:t>D</a:t>
            </a:r>
            <a:r>
              <a:rPr lang="sl-SI" sz="2800" dirty="0" smtClean="0"/>
              <a:t>osedanje raziskave ~ projekt RECALL </a:t>
            </a:r>
            <a:endParaRPr lang="sl-SI" sz="2800" dirty="0"/>
          </a:p>
        </p:txBody>
      </p:sp>
      <p:sp>
        <p:nvSpPr>
          <p:cNvPr id="4" name="Content Placeholder 1"/>
          <p:cNvSpPr txBox="1">
            <a:spLocks/>
          </p:cNvSpPr>
          <p:nvPr/>
        </p:nvSpPr>
        <p:spPr>
          <a:xfrm>
            <a:off x="1186860" y="1570037"/>
            <a:ext cx="7075079" cy="4895027"/>
          </a:xfrm>
          <a:prstGeom prst="rect">
            <a:avLst/>
          </a:prstGeom>
          <a:ln w="3175" cmpd="sng">
            <a:noFill/>
          </a:ln>
        </p:spPr>
        <p:txBody>
          <a:bodyPr vert="horz" lIns="91440" tIns="45720" rIns="91440" bIns="45720" rtlCol="0">
            <a:noAutofit/>
          </a:bodyPr>
          <a:lstStyle>
            <a:lvl1pPr marL="342900" indent="-228600" algn="l" defTabSz="914400" rtl="0" eaLnBrk="1" latinLnBrk="0" hangingPunct="1">
              <a:lnSpc>
                <a:spcPts val="2200"/>
              </a:lnSpc>
              <a:spcBef>
                <a:spcPct val="20000"/>
              </a:spcBef>
              <a:spcAft>
                <a:spcPts val="480"/>
              </a:spcAft>
              <a:buClr>
                <a:schemeClr val="accent1">
                  <a:lumMod val="75000"/>
                </a:schemeClr>
              </a:buClr>
              <a:buFont typeface="Arial" pitchFamily="34" charset="0"/>
              <a:buChar char="•"/>
              <a:defRPr sz="2000" kern="1200">
                <a:solidFill>
                  <a:srgbClr val="0D0D0D"/>
                </a:solidFill>
                <a:latin typeface="+mn-lt"/>
                <a:ea typeface="+mn-ea"/>
                <a:cs typeface="+mn-cs"/>
              </a:defRPr>
            </a:lvl1pPr>
            <a:lvl2pPr marL="640080" indent="-228600" algn="l" defTabSz="914400" rtl="0" eaLnBrk="1" latinLnBrk="0" hangingPunct="1">
              <a:lnSpc>
                <a:spcPts val="2200"/>
              </a:lnSpc>
              <a:spcBef>
                <a:spcPct val="20000"/>
              </a:spcBef>
              <a:spcAft>
                <a:spcPts val="480"/>
              </a:spcAft>
              <a:buClr>
                <a:schemeClr val="accent3">
                  <a:lumMod val="75000"/>
                </a:schemeClr>
              </a:buClr>
              <a:buFont typeface="Arial" pitchFamily="34" charset="0"/>
              <a:buChar char="•"/>
              <a:defRPr sz="2000" kern="1200">
                <a:solidFill>
                  <a:srgbClr val="0D0D0D"/>
                </a:solidFill>
                <a:latin typeface="+mn-lt"/>
                <a:ea typeface="+mn-ea"/>
                <a:cs typeface="+mn-cs"/>
              </a:defRPr>
            </a:lvl2pPr>
            <a:lvl3pPr marL="1005840" indent="-228600" algn="l" defTabSz="914400" rtl="0" eaLnBrk="1" latinLnBrk="0" hangingPunct="1">
              <a:spcBef>
                <a:spcPct val="20000"/>
              </a:spcBef>
              <a:spcAft>
                <a:spcPts val="432"/>
              </a:spcAft>
              <a:buClr>
                <a:schemeClr val="accent3"/>
              </a:buClr>
              <a:buFont typeface="Arial" pitchFamily="34" charset="0"/>
              <a:buChar char="•"/>
              <a:defRPr sz="1800" kern="1200">
                <a:solidFill>
                  <a:srgbClr val="0D0D0D"/>
                </a:solidFill>
                <a:latin typeface="+mn-lt"/>
                <a:ea typeface="+mn-ea"/>
                <a:cs typeface="+mn-cs"/>
              </a:defRPr>
            </a:lvl3pPr>
            <a:lvl4pPr marL="1280160" indent="-228600" algn="l" defTabSz="914400" rtl="0" eaLnBrk="1" latinLnBrk="0" hangingPunct="1">
              <a:spcBef>
                <a:spcPct val="20000"/>
              </a:spcBef>
              <a:spcAft>
                <a:spcPts val="432"/>
              </a:spcAft>
              <a:buClr>
                <a:schemeClr val="accent4"/>
              </a:buClr>
              <a:buFont typeface="Arial" pitchFamily="34" charset="0"/>
              <a:buChar char="•"/>
              <a:defRPr sz="1800" kern="1200">
                <a:solidFill>
                  <a:srgbClr val="0D0D0D"/>
                </a:solidFill>
                <a:latin typeface="+mn-lt"/>
                <a:ea typeface="+mn-ea"/>
                <a:cs typeface="+mn-cs"/>
              </a:defRPr>
            </a:lvl4pPr>
            <a:lvl5pPr marL="1554480" indent="-228600" algn="l" defTabSz="914400" rtl="0" eaLnBrk="1" latinLnBrk="0" hangingPunct="1">
              <a:spcBef>
                <a:spcPct val="20000"/>
              </a:spcBef>
              <a:spcAft>
                <a:spcPts val="432"/>
              </a:spcAft>
              <a:buClr>
                <a:schemeClr val="accent5"/>
              </a:buClr>
              <a:buFont typeface="Arial" pitchFamily="34" charset="0"/>
              <a:buChar char="•"/>
              <a:defRPr sz="1800" kern="1200" baseline="0">
                <a:solidFill>
                  <a:srgbClr val="0D0D0D"/>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lgn="just">
              <a:buNone/>
            </a:pPr>
            <a:endParaRPr lang="sl-SI" dirty="0"/>
          </a:p>
        </p:txBody>
      </p:sp>
      <p:sp>
        <p:nvSpPr>
          <p:cNvPr id="6" name="Content Placeholder 1"/>
          <p:cNvSpPr>
            <a:spLocks noGrp="1"/>
          </p:cNvSpPr>
          <p:nvPr>
            <p:ph idx="1"/>
          </p:nvPr>
        </p:nvSpPr>
        <p:spPr>
          <a:xfrm>
            <a:off x="612480" y="1417638"/>
            <a:ext cx="7660257" cy="4309096"/>
          </a:xfrm>
        </p:spPr>
        <p:txBody>
          <a:bodyPr>
            <a:noAutofit/>
          </a:bodyPr>
          <a:lstStyle/>
          <a:p>
            <a:pPr>
              <a:lnSpc>
                <a:spcPts val="2500"/>
              </a:lnSpc>
              <a:buFont typeface="Wingdings" panose="05000000000000000000" pitchFamily="2" charset="2"/>
              <a:buChar char="Ø"/>
            </a:pPr>
            <a:r>
              <a:rPr lang="sl-SI" sz="2400" kern="1500" dirty="0" smtClean="0"/>
              <a:t> </a:t>
            </a:r>
            <a:r>
              <a:rPr lang="sl-SI" sz="2400" b="1" kern="1500" dirty="0" smtClean="0"/>
              <a:t>2015–2017:  </a:t>
            </a:r>
            <a:r>
              <a:rPr lang="sl-SI" sz="2400" kern="1500" dirty="0" smtClean="0"/>
              <a:t>evropski </a:t>
            </a:r>
            <a:r>
              <a:rPr lang="sl-SI" sz="2400" kern="1500" dirty="0"/>
              <a:t>projekt RECALL (http://www.recallproject.eu/), sofinanciran s strani Direktorata Evropske komisije za humanitarno pomoč in civilno </a:t>
            </a:r>
            <a:r>
              <a:rPr lang="sl-SI" sz="2400" kern="1500" dirty="0" smtClean="0"/>
              <a:t>zaščite in GeoZS-ja</a:t>
            </a:r>
          </a:p>
          <a:p>
            <a:pPr algn="just">
              <a:lnSpc>
                <a:spcPts val="2500"/>
              </a:lnSpc>
              <a:buFont typeface="Wingdings" panose="05000000000000000000" pitchFamily="2" charset="2"/>
              <a:buChar char="Ø"/>
            </a:pPr>
            <a:r>
              <a:rPr lang="sl-SI" sz="2400" kern="1500" dirty="0"/>
              <a:t> </a:t>
            </a:r>
            <a:r>
              <a:rPr lang="sl-SI" sz="2400" b="1" kern="1500" dirty="0"/>
              <a:t>decembra </a:t>
            </a:r>
            <a:r>
              <a:rPr lang="sl-SI" sz="2400" b="1" kern="1500" dirty="0" smtClean="0"/>
              <a:t>2015 - </a:t>
            </a:r>
            <a:r>
              <a:rPr lang="sl-SI" sz="2400" kern="1500" dirty="0" smtClean="0"/>
              <a:t>ustanovljena </a:t>
            </a:r>
            <a:r>
              <a:rPr lang="sl-SI" sz="2400" kern="1500" dirty="0"/>
              <a:t>lokalna kooperativna skupina z namenom vzpostavitve učinkovite komunikacije med strokovnjaki in prebivalci, ki živijo v vplivnem območju </a:t>
            </a:r>
            <a:r>
              <a:rPr lang="sl-SI" sz="2400" kern="1500" dirty="0" err="1"/>
              <a:t>plazljivega</a:t>
            </a:r>
            <a:r>
              <a:rPr lang="sl-SI" sz="2400" kern="1500" dirty="0"/>
              <a:t> območja Potoška planina. </a:t>
            </a:r>
            <a:endParaRPr lang="sl-SI" sz="2400" kern="1500" dirty="0" smtClean="0"/>
          </a:p>
          <a:p>
            <a:pPr algn="just">
              <a:lnSpc>
                <a:spcPts val="2500"/>
              </a:lnSpc>
              <a:buFont typeface="Wingdings" panose="05000000000000000000" pitchFamily="2" charset="2"/>
              <a:buChar char="Ø"/>
            </a:pPr>
            <a:r>
              <a:rPr lang="sl-SI" sz="2400" kern="1500" dirty="0"/>
              <a:t> </a:t>
            </a:r>
            <a:r>
              <a:rPr lang="sl-SI" sz="2400" dirty="0"/>
              <a:t>V okviru projekta RECALL je bil nameščen tudi avtomatiziran sistem za opazovanje </a:t>
            </a:r>
            <a:r>
              <a:rPr lang="sl-SI" sz="2400" dirty="0" smtClean="0"/>
              <a:t>PMP, ki je bil nameščen v skrajnem spodnjem delu plazu Potoška planina. </a:t>
            </a:r>
            <a:endParaRPr lang="sl-SI" sz="2400" kern="1500" dirty="0" smtClean="0"/>
          </a:p>
          <a:p>
            <a:pPr marL="114300" indent="0" algn="just">
              <a:lnSpc>
                <a:spcPct val="100000"/>
              </a:lnSpc>
              <a:buNone/>
            </a:pPr>
            <a:endParaRPr lang="sl-SI" sz="2400" kern="0" dirty="0"/>
          </a:p>
        </p:txBody>
      </p:sp>
      <p:pic>
        <p:nvPicPr>
          <p:cNvPr id="10" name="Slika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428" y="1279622"/>
            <a:ext cx="5699051" cy="4274288"/>
          </a:xfrm>
          <a:prstGeom prst="rect">
            <a:avLst/>
          </a:prstGeom>
        </p:spPr>
      </p:pic>
      <p:pic>
        <p:nvPicPr>
          <p:cNvPr id="11" name="Slika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68727" y="3051544"/>
            <a:ext cx="5075273" cy="3806455"/>
          </a:xfrm>
          <a:prstGeom prst="rect">
            <a:avLst/>
          </a:prstGeom>
        </p:spPr>
      </p:pic>
    </p:spTree>
    <p:extLst>
      <p:ext uri="{BB962C8B-B14F-4D97-AF65-F5344CB8AC3E}">
        <p14:creationId xmlns:p14="http://schemas.microsoft.com/office/powerpoint/2010/main" val="133284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p:cNvSpPr>
            <a:spLocks noGrp="1"/>
          </p:cNvSpPr>
          <p:nvPr>
            <p:ph idx="1"/>
          </p:nvPr>
        </p:nvSpPr>
        <p:spPr>
          <a:xfrm>
            <a:off x="448693" y="1417638"/>
            <a:ext cx="7660257" cy="4309096"/>
          </a:xfrm>
        </p:spPr>
        <p:txBody>
          <a:bodyPr>
            <a:noAutofit/>
          </a:bodyPr>
          <a:lstStyle/>
          <a:p>
            <a:pPr algn="just">
              <a:lnSpc>
                <a:spcPts val="2500"/>
              </a:lnSpc>
              <a:buFont typeface="Wingdings" panose="05000000000000000000" pitchFamily="2" charset="2"/>
              <a:buChar char="Ø"/>
            </a:pPr>
            <a:r>
              <a:rPr lang="sl-SI" b="1" kern="1500" dirty="0" smtClean="0"/>
              <a:t>razširitev </a:t>
            </a:r>
            <a:r>
              <a:rPr lang="sl-SI" b="1" kern="1500" dirty="0"/>
              <a:t>dostopne ceste do druge hudourniške </a:t>
            </a:r>
            <a:r>
              <a:rPr lang="sl-SI" b="1" kern="1500" dirty="0" err="1"/>
              <a:t>zaplavne</a:t>
            </a:r>
            <a:r>
              <a:rPr lang="sl-SI" b="1" kern="1500" dirty="0"/>
              <a:t> pregrade </a:t>
            </a:r>
            <a:r>
              <a:rPr lang="sl-SI" kern="1500" dirty="0"/>
              <a:t>nad vasjo Koroška Bela (gledano vzvodno), kar bo omogočilo njeno redno vzdrževanje, praznjenje in preprečevanje </a:t>
            </a:r>
            <a:r>
              <a:rPr lang="sl-SI" kern="1500" dirty="0" err="1"/>
              <a:t>zaprojevanja</a:t>
            </a:r>
            <a:r>
              <a:rPr lang="sl-SI" kern="1500" dirty="0"/>
              <a:t> struge potoka Bele skozi vas, ter ureditev hudournika ob omenjeni cesti, ki prav tako negativno vpliva na ogroženost Koroške Bele pred visokimi vodami. </a:t>
            </a:r>
            <a:endParaRPr lang="sl-SI" kern="1500" dirty="0" smtClean="0"/>
          </a:p>
          <a:p>
            <a:pPr algn="just">
              <a:lnSpc>
                <a:spcPts val="2500"/>
              </a:lnSpc>
              <a:buFont typeface="Wingdings" panose="05000000000000000000" pitchFamily="2" charset="2"/>
              <a:buChar char="Ø"/>
            </a:pPr>
            <a:r>
              <a:rPr lang="sl-SI" kern="1500" dirty="0" smtClean="0"/>
              <a:t>Izvedba </a:t>
            </a:r>
            <a:r>
              <a:rPr lang="sl-SI" kern="1500" dirty="0"/>
              <a:t>razširitve dostopa do hudourniške pregrade je bila sofinancirana s strani GeoZS (projekta RECALL), Občine Jesenice in komunalnega podjetja </a:t>
            </a:r>
            <a:r>
              <a:rPr lang="sl-SI" kern="1500" dirty="0" err="1"/>
              <a:t>Jeko</a:t>
            </a:r>
            <a:r>
              <a:rPr lang="sl-SI" kern="1500" dirty="0"/>
              <a:t>-In d.o.o.</a:t>
            </a:r>
            <a:endParaRPr lang="sl-SI" kern="0" dirty="0"/>
          </a:p>
        </p:txBody>
      </p:sp>
      <p:sp>
        <p:nvSpPr>
          <p:cNvPr id="8" name="Naslov 2"/>
          <p:cNvSpPr>
            <a:spLocks noGrp="1"/>
          </p:cNvSpPr>
          <p:nvPr>
            <p:ph type="title"/>
          </p:nvPr>
        </p:nvSpPr>
        <p:spPr>
          <a:xfrm>
            <a:off x="1035050" y="136622"/>
            <a:ext cx="7073900" cy="1143000"/>
          </a:xfrm>
        </p:spPr>
        <p:txBody>
          <a:bodyPr/>
          <a:lstStyle/>
          <a:p>
            <a:r>
              <a:rPr lang="sl-SI" sz="2800" dirty="0"/>
              <a:t>D</a:t>
            </a:r>
            <a:r>
              <a:rPr lang="sl-SI" sz="2800" dirty="0" smtClean="0"/>
              <a:t>osedanje raziskave ~ projekt RECALL - zaključki </a:t>
            </a:r>
            <a:endParaRPr lang="sl-SI" sz="2800" dirty="0"/>
          </a:p>
        </p:txBody>
      </p:sp>
      <p:pic>
        <p:nvPicPr>
          <p:cNvPr id="2" name="Slika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390" y="1279622"/>
            <a:ext cx="3548506" cy="4231758"/>
          </a:xfrm>
          <a:prstGeom prst="rect">
            <a:avLst/>
          </a:prstGeom>
        </p:spPr>
      </p:pic>
      <p:pic>
        <p:nvPicPr>
          <p:cNvPr id="3" name="Slika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45956" y="1417638"/>
            <a:ext cx="5315901" cy="3986926"/>
          </a:xfrm>
          <a:prstGeom prst="rect">
            <a:avLst/>
          </a:prstGeom>
        </p:spPr>
      </p:pic>
      <p:pic>
        <p:nvPicPr>
          <p:cNvPr id="7" name="Slika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1890" y="1513332"/>
            <a:ext cx="4602766" cy="3452074"/>
          </a:xfrm>
          <a:prstGeom prst="rect">
            <a:avLst/>
          </a:prstGeom>
        </p:spPr>
      </p:pic>
      <p:pic>
        <p:nvPicPr>
          <p:cNvPr id="9" name="Slika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104166" y="1396369"/>
            <a:ext cx="4957691" cy="3718268"/>
          </a:xfrm>
          <a:prstGeom prst="rect">
            <a:avLst/>
          </a:prstGeom>
        </p:spPr>
      </p:pic>
      <p:pic>
        <p:nvPicPr>
          <p:cNvPr id="12" name="Slika 11"/>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663550" y="1279622"/>
            <a:ext cx="5982209" cy="4486657"/>
          </a:xfrm>
          <a:prstGeom prst="rect">
            <a:avLst/>
          </a:prstGeom>
        </p:spPr>
      </p:pic>
      <p:sp>
        <p:nvSpPr>
          <p:cNvPr id="5" name="Content Placeholder 1"/>
          <p:cNvSpPr txBox="1">
            <a:spLocks/>
          </p:cNvSpPr>
          <p:nvPr/>
        </p:nvSpPr>
        <p:spPr>
          <a:xfrm>
            <a:off x="1034460" y="1417637"/>
            <a:ext cx="7075079" cy="4895027"/>
          </a:xfrm>
          <a:prstGeom prst="rect">
            <a:avLst/>
          </a:prstGeom>
          <a:ln w="3175" cmpd="sng">
            <a:noFill/>
          </a:ln>
        </p:spPr>
        <p:txBody>
          <a:bodyPr vert="horz" lIns="91440" tIns="45720" rIns="91440" bIns="45720" rtlCol="0">
            <a:noAutofit/>
          </a:bodyPr>
          <a:lstStyle>
            <a:lvl1pPr marL="342900" indent="-228600" algn="l" defTabSz="914400" rtl="0" eaLnBrk="1" latinLnBrk="0" hangingPunct="1">
              <a:lnSpc>
                <a:spcPts val="2200"/>
              </a:lnSpc>
              <a:spcBef>
                <a:spcPct val="20000"/>
              </a:spcBef>
              <a:spcAft>
                <a:spcPts val="480"/>
              </a:spcAft>
              <a:buClr>
                <a:schemeClr val="accent1">
                  <a:lumMod val="75000"/>
                </a:schemeClr>
              </a:buClr>
              <a:buFont typeface="Arial" pitchFamily="34" charset="0"/>
              <a:buChar char="•"/>
              <a:defRPr sz="2000" kern="1200">
                <a:solidFill>
                  <a:srgbClr val="0D0D0D"/>
                </a:solidFill>
                <a:latin typeface="+mn-lt"/>
                <a:ea typeface="+mn-ea"/>
                <a:cs typeface="+mn-cs"/>
              </a:defRPr>
            </a:lvl1pPr>
            <a:lvl2pPr marL="640080" indent="-228600" algn="l" defTabSz="914400" rtl="0" eaLnBrk="1" latinLnBrk="0" hangingPunct="1">
              <a:lnSpc>
                <a:spcPts val="2200"/>
              </a:lnSpc>
              <a:spcBef>
                <a:spcPct val="20000"/>
              </a:spcBef>
              <a:spcAft>
                <a:spcPts val="480"/>
              </a:spcAft>
              <a:buClr>
                <a:schemeClr val="accent3">
                  <a:lumMod val="75000"/>
                </a:schemeClr>
              </a:buClr>
              <a:buFont typeface="Arial" pitchFamily="34" charset="0"/>
              <a:buChar char="•"/>
              <a:defRPr sz="2000" kern="1200">
                <a:solidFill>
                  <a:srgbClr val="0D0D0D"/>
                </a:solidFill>
                <a:latin typeface="+mn-lt"/>
                <a:ea typeface="+mn-ea"/>
                <a:cs typeface="+mn-cs"/>
              </a:defRPr>
            </a:lvl2pPr>
            <a:lvl3pPr marL="1005840" indent="-228600" algn="l" defTabSz="914400" rtl="0" eaLnBrk="1" latinLnBrk="0" hangingPunct="1">
              <a:spcBef>
                <a:spcPct val="20000"/>
              </a:spcBef>
              <a:spcAft>
                <a:spcPts val="432"/>
              </a:spcAft>
              <a:buClr>
                <a:schemeClr val="accent3"/>
              </a:buClr>
              <a:buFont typeface="Arial" pitchFamily="34" charset="0"/>
              <a:buChar char="•"/>
              <a:defRPr sz="1800" kern="1200">
                <a:solidFill>
                  <a:srgbClr val="0D0D0D"/>
                </a:solidFill>
                <a:latin typeface="+mn-lt"/>
                <a:ea typeface="+mn-ea"/>
                <a:cs typeface="+mn-cs"/>
              </a:defRPr>
            </a:lvl3pPr>
            <a:lvl4pPr marL="1280160" indent="-228600" algn="l" defTabSz="914400" rtl="0" eaLnBrk="1" latinLnBrk="0" hangingPunct="1">
              <a:spcBef>
                <a:spcPct val="20000"/>
              </a:spcBef>
              <a:spcAft>
                <a:spcPts val="432"/>
              </a:spcAft>
              <a:buClr>
                <a:schemeClr val="accent4"/>
              </a:buClr>
              <a:buFont typeface="Arial" pitchFamily="34" charset="0"/>
              <a:buChar char="•"/>
              <a:defRPr sz="1800" kern="1200">
                <a:solidFill>
                  <a:srgbClr val="0D0D0D"/>
                </a:solidFill>
                <a:latin typeface="+mn-lt"/>
                <a:ea typeface="+mn-ea"/>
                <a:cs typeface="+mn-cs"/>
              </a:defRPr>
            </a:lvl4pPr>
            <a:lvl5pPr marL="1554480" indent="-228600" algn="l" defTabSz="914400" rtl="0" eaLnBrk="1" latinLnBrk="0" hangingPunct="1">
              <a:spcBef>
                <a:spcPct val="20000"/>
              </a:spcBef>
              <a:spcAft>
                <a:spcPts val="432"/>
              </a:spcAft>
              <a:buClr>
                <a:schemeClr val="accent5"/>
              </a:buClr>
              <a:buFont typeface="Arial" pitchFamily="34" charset="0"/>
              <a:buChar char="•"/>
              <a:defRPr sz="1800" kern="1200" baseline="0">
                <a:solidFill>
                  <a:srgbClr val="0D0D0D"/>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lgn="just">
              <a:buNone/>
            </a:pPr>
            <a:endParaRPr lang="sl-SI" b="1" dirty="0" smtClean="0"/>
          </a:p>
          <a:p>
            <a:pPr marL="571500" indent="-457200" algn="just">
              <a:buFont typeface="Arial" pitchFamily="34" charset="0"/>
              <a:buAutoNum type="arabicPeriod"/>
            </a:pPr>
            <a:endParaRPr lang="sl-SI" b="1" dirty="0" smtClean="0"/>
          </a:p>
          <a:p>
            <a:pPr marL="571500" indent="-457200" algn="just">
              <a:buFont typeface="Arial" pitchFamily="34" charset="0"/>
              <a:buAutoNum type="arabicPeriod"/>
            </a:pPr>
            <a:endParaRPr lang="sl-SI" dirty="0"/>
          </a:p>
          <a:p>
            <a:pPr marL="114300" indent="0" algn="just">
              <a:buNone/>
            </a:pPr>
            <a:endParaRPr lang="sl-SI" sz="1800" dirty="0" smtClean="0"/>
          </a:p>
          <a:p>
            <a:pPr marL="114300" indent="0" algn="just">
              <a:buNone/>
            </a:pPr>
            <a:endParaRPr lang="sl-SI" sz="1800" dirty="0"/>
          </a:p>
        </p:txBody>
      </p:sp>
    </p:spTree>
    <p:extLst>
      <p:ext uri="{BB962C8B-B14F-4D97-AF65-F5344CB8AC3E}">
        <p14:creationId xmlns:p14="http://schemas.microsoft.com/office/powerpoint/2010/main" val="943758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2"/>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3"/>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vsebine 1"/>
          <p:cNvSpPr>
            <a:spLocks noGrp="1"/>
          </p:cNvSpPr>
          <p:nvPr>
            <p:ph idx="1"/>
          </p:nvPr>
        </p:nvSpPr>
        <p:spPr/>
        <p:txBody>
          <a:bodyPr/>
          <a:lstStyle/>
          <a:p>
            <a:r>
              <a:rPr lang="sl-SI" dirty="0"/>
              <a:t>Po podatkih civilne zaščite in prebivalcev Koroške bele </a:t>
            </a:r>
            <a:r>
              <a:rPr lang="sl-SI" dirty="0" smtClean="0"/>
              <a:t> </a:t>
            </a:r>
            <a:r>
              <a:rPr lang="sl-SI" dirty="0"/>
              <a:t>se </a:t>
            </a:r>
            <a:r>
              <a:rPr lang="sl-SI" dirty="0" smtClean="0"/>
              <a:t>je plaz </a:t>
            </a:r>
            <a:r>
              <a:rPr lang="sl-SI" dirty="0" err="1" smtClean="0"/>
              <a:t>Čikla</a:t>
            </a:r>
            <a:r>
              <a:rPr lang="sl-SI" dirty="0" smtClean="0"/>
              <a:t> po </a:t>
            </a:r>
            <a:r>
              <a:rPr lang="sl-SI" dirty="0"/>
              <a:t>obilnejšem deževju med 26. in 28</a:t>
            </a:r>
            <a:r>
              <a:rPr lang="sl-SI" dirty="0" smtClean="0"/>
              <a:t>. 4. 2017 </a:t>
            </a:r>
            <a:r>
              <a:rPr lang="sl-SI" dirty="0"/>
              <a:t>začel intenzivneje premikati. </a:t>
            </a:r>
            <a:endParaRPr lang="sl-SI" dirty="0" smtClean="0"/>
          </a:p>
          <a:p>
            <a:r>
              <a:rPr lang="sl-SI" dirty="0" smtClean="0"/>
              <a:t>11. 5. 2017 je ekipa </a:t>
            </a:r>
            <a:r>
              <a:rPr lang="sl-SI" dirty="0" err="1" smtClean="0"/>
              <a:t>GeoZS</a:t>
            </a:r>
            <a:r>
              <a:rPr lang="sl-SI" dirty="0" smtClean="0"/>
              <a:t> ja opravila terenski ogled, na podlagi katerega so pripravili poročilo in strokovno mnenje. </a:t>
            </a:r>
          </a:p>
          <a:p>
            <a:r>
              <a:rPr lang="sl-SI" dirty="0" smtClean="0"/>
              <a:t>Ugotovitev:</a:t>
            </a:r>
          </a:p>
          <a:p>
            <a:pPr marL="114300" indent="0">
              <a:buNone/>
            </a:pPr>
            <a:r>
              <a:rPr lang="sl-SI" b="1" i="1" dirty="0" smtClean="0"/>
              <a:t>Ugotavljamo </a:t>
            </a:r>
            <a:r>
              <a:rPr lang="sl-SI" b="1" i="1" dirty="0"/>
              <a:t>da se plaz intenzivno premika. Premike pričakujemo tudi v prihodnosti, zlasti ob intenzivnejšem deževju. Plaz trenutno direktno ne ogroža naselja. Ker bi ob danih izrazito neugodnih naravnih okoliščinah (izjemne padavine, velika količina snega, močnejši potres ali ob kombinaciji naštetega) plaz lahko segel dlje proti naselju, svetujemo opazovanje plazu. Zlasti med in po deževju. Za natančnejšo oceno nevarnosti pa bi morali izvesti podrobno geološko kartiranje celotnega zaledja potoka Bela ter njenih </a:t>
            </a:r>
            <a:r>
              <a:rPr lang="sl-SI" b="1" i="1" dirty="0" smtClean="0"/>
              <a:t>pritokov. </a:t>
            </a:r>
            <a:endParaRPr lang="en-GB" dirty="0"/>
          </a:p>
        </p:txBody>
      </p:sp>
      <p:sp>
        <p:nvSpPr>
          <p:cNvPr id="3" name="Naslov 2"/>
          <p:cNvSpPr>
            <a:spLocks noGrp="1"/>
          </p:cNvSpPr>
          <p:nvPr>
            <p:ph type="title"/>
          </p:nvPr>
        </p:nvSpPr>
        <p:spPr/>
        <p:txBody>
          <a:bodyPr/>
          <a:lstStyle/>
          <a:p>
            <a:r>
              <a:rPr lang="sl-SI" dirty="0" smtClean="0"/>
              <a:t>Dosedanje aktivnosti – plaz </a:t>
            </a:r>
            <a:r>
              <a:rPr lang="sl-SI" dirty="0" err="1" smtClean="0"/>
              <a:t>Čikla</a:t>
            </a:r>
            <a:endParaRPr lang="en-GB" dirty="0"/>
          </a:p>
        </p:txBody>
      </p:sp>
    </p:spTree>
    <p:extLst>
      <p:ext uri="{BB962C8B-B14F-4D97-AF65-F5344CB8AC3E}">
        <p14:creationId xmlns:p14="http://schemas.microsoft.com/office/powerpoint/2010/main" val="4081976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vsebine 1"/>
          <p:cNvSpPr>
            <a:spLocks noGrp="1"/>
          </p:cNvSpPr>
          <p:nvPr>
            <p:ph idx="1"/>
          </p:nvPr>
        </p:nvSpPr>
        <p:spPr/>
        <p:txBody>
          <a:bodyPr/>
          <a:lstStyle/>
          <a:p>
            <a:r>
              <a:rPr lang="sl-SI" dirty="0" smtClean="0"/>
              <a:t>21. 8. 2017 – podpisana pogodba:</a:t>
            </a:r>
            <a:endParaRPr lang="sl-SI" dirty="0"/>
          </a:p>
          <a:p>
            <a:pPr marL="114300" indent="0" algn="just">
              <a:buNone/>
            </a:pPr>
            <a:r>
              <a:rPr lang="sl-SI" b="1" dirty="0"/>
              <a:t>»Izvedba najnujnejših </a:t>
            </a:r>
            <a:r>
              <a:rPr lang="sl-SI" b="1" dirty="0" err="1"/>
              <a:t>inženirskogeoloških</a:t>
            </a:r>
            <a:r>
              <a:rPr lang="sl-SI" b="1" dirty="0"/>
              <a:t>, hidrogeoloških, geofizikalnih in geomehanskih ter geodetskih raziskav za ugotovitev objektivne stopnje tveganja za prebivalstvo zaradi masnih premikov na območju Potoške planine in izdelavi strokovnih podlag s predlogi zaščitnih ukrepov</a:t>
            </a:r>
            <a:r>
              <a:rPr lang="sl-SI" b="1" dirty="0" smtClean="0"/>
              <a:t>«</a:t>
            </a:r>
          </a:p>
          <a:p>
            <a:pPr algn="just"/>
            <a:r>
              <a:rPr lang="sl-SI" b="1" dirty="0" smtClean="0"/>
              <a:t>Naročnik:</a:t>
            </a:r>
            <a:r>
              <a:rPr lang="sl-SI" dirty="0" smtClean="0"/>
              <a:t> Ministrstvo za okolje in prostor (Sektor za zmanjševanje posledic naravnih nesreč)</a:t>
            </a:r>
          </a:p>
          <a:p>
            <a:pPr algn="just"/>
            <a:r>
              <a:rPr lang="sl-SI" b="1" dirty="0" smtClean="0"/>
              <a:t>Izvajalec:</a:t>
            </a:r>
            <a:r>
              <a:rPr lang="sl-SI" dirty="0" smtClean="0"/>
              <a:t> Geološki zavod Slovenije </a:t>
            </a:r>
          </a:p>
          <a:p>
            <a:pPr algn="just"/>
            <a:r>
              <a:rPr lang="sl-SI" b="1" dirty="0" smtClean="0"/>
              <a:t>Rok za izvedbo:</a:t>
            </a:r>
            <a:r>
              <a:rPr lang="sl-SI" dirty="0" smtClean="0"/>
              <a:t> 30. 11. 2017</a:t>
            </a:r>
          </a:p>
          <a:p>
            <a:pPr algn="just"/>
            <a:r>
              <a:rPr lang="sl-SI" b="1" dirty="0" smtClean="0"/>
              <a:t>Vrednost raziskav : </a:t>
            </a:r>
            <a:r>
              <a:rPr lang="sl-SI" dirty="0" smtClean="0"/>
              <a:t>141.280,00 € brez DDV-ja</a:t>
            </a:r>
            <a:endParaRPr lang="sl-SI" dirty="0"/>
          </a:p>
        </p:txBody>
      </p:sp>
      <p:sp>
        <p:nvSpPr>
          <p:cNvPr id="3" name="Naslov 2"/>
          <p:cNvSpPr>
            <a:spLocks noGrp="1"/>
          </p:cNvSpPr>
          <p:nvPr>
            <p:ph type="title"/>
          </p:nvPr>
        </p:nvSpPr>
        <p:spPr/>
        <p:txBody>
          <a:bodyPr/>
          <a:lstStyle/>
          <a:p>
            <a:r>
              <a:rPr lang="sl-SI" dirty="0" smtClean="0"/>
              <a:t>Trenutne aktivnosti – naloga MOP </a:t>
            </a:r>
            <a:endParaRPr lang="sl-SI" dirty="0"/>
          </a:p>
        </p:txBody>
      </p:sp>
    </p:spTree>
    <p:extLst>
      <p:ext uri="{BB962C8B-B14F-4D97-AF65-F5344CB8AC3E}">
        <p14:creationId xmlns:p14="http://schemas.microsoft.com/office/powerpoint/2010/main" val="16335179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vsebine 1"/>
          <p:cNvSpPr>
            <a:spLocks noGrp="1"/>
          </p:cNvSpPr>
          <p:nvPr>
            <p:ph idx="1"/>
          </p:nvPr>
        </p:nvSpPr>
        <p:spPr>
          <a:xfrm>
            <a:off x="425302" y="1417638"/>
            <a:ext cx="8261498" cy="4309096"/>
          </a:xfrm>
        </p:spPr>
        <p:txBody>
          <a:bodyPr/>
          <a:lstStyle/>
          <a:p>
            <a:pPr algn="just"/>
            <a:r>
              <a:rPr lang="sl-SI" b="1" dirty="0" smtClean="0"/>
              <a:t>Podrobno </a:t>
            </a:r>
            <a:r>
              <a:rPr lang="sl-SI" b="1" dirty="0"/>
              <a:t>tektonsko-geomorfološko in inženirskogeološko kartiranje širšega zaledja Koroške </a:t>
            </a:r>
            <a:r>
              <a:rPr lang="sl-SI" b="1" dirty="0" smtClean="0"/>
              <a:t>Bele</a:t>
            </a:r>
          </a:p>
          <a:p>
            <a:pPr marL="114300" indent="0" algn="just">
              <a:buNone/>
            </a:pPr>
            <a:r>
              <a:rPr lang="sl-SI" dirty="0" smtClean="0">
                <a:sym typeface="Wingdings" panose="05000000000000000000" pitchFamily="2" charset="2"/>
              </a:rPr>
              <a:t> </a:t>
            </a:r>
            <a:r>
              <a:rPr lang="sl-SI" dirty="0"/>
              <a:t>Izdelane bodo  tematske karte z označenimi labilnimi območji,  </a:t>
            </a:r>
            <a:r>
              <a:rPr lang="sl-SI" dirty="0" smtClean="0"/>
              <a:t> stabilnimi </a:t>
            </a:r>
            <a:r>
              <a:rPr lang="sl-SI" dirty="0"/>
              <a:t>območji, izvornimi območji plazov, potencialnimi območji odlaganja itd. </a:t>
            </a:r>
            <a:endParaRPr lang="sl-SI" dirty="0" smtClean="0"/>
          </a:p>
          <a:p>
            <a:pPr algn="just"/>
            <a:r>
              <a:rPr lang="sl-SI" b="1" dirty="0" smtClean="0"/>
              <a:t>Izvedba </a:t>
            </a:r>
            <a:r>
              <a:rPr lang="sl-SI" b="1" dirty="0"/>
              <a:t>geomehanskih in hidrogeoloških </a:t>
            </a:r>
            <a:r>
              <a:rPr lang="sl-SI" b="1" dirty="0" smtClean="0"/>
              <a:t>raziskav:</a:t>
            </a:r>
          </a:p>
          <a:p>
            <a:pPr algn="just">
              <a:buFontTx/>
              <a:buChar char="-"/>
            </a:pPr>
            <a:r>
              <a:rPr lang="sl-SI" dirty="0" smtClean="0"/>
              <a:t>Izvedba 7 </a:t>
            </a:r>
            <a:r>
              <a:rPr lang="sl-SI" dirty="0"/>
              <a:t>geomehanskih vrtin: </a:t>
            </a:r>
            <a:r>
              <a:rPr lang="sl-SI" dirty="0" smtClean="0"/>
              <a:t>2 </a:t>
            </a:r>
            <a:r>
              <a:rPr lang="sl-SI" dirty="0" err="1" smtClean="0"/>
              <a:t>inklinometra</a:t>
            </a:r>
            <a:r>
              <a:rPr lang="sl-SI" dirty="0" smtClean="0"/>
              <a:t> (meritev premikov), 2 </a:t>
            </a:r>
            <a:r>
              <a:rPr lang="sl-SI" dirty="0" err="1" smtClean="0"/>
              <a:t>piezometra</a:t>
            </a:r>
            <a:r>
              <a:rPr lang="sl-SI" dirty="0" smtClean="0"/>
              <a:t> (meritve nivoja podzemne vode)</a:t>
            </a:r>
          </a:p>
          <a:p>
            <a:pPr algn="just"/>
            <a:r>
              <a:rPr lang="sl-SI" b="1" dirty="0" smtClean="0"/>
              <a:t>Geofizikalne meritve in interpretacija </a:t>
            </a:r>
          </a:p>
        </p:txBody>
      </p:sp>
      <p:sp>
        <p:nvSpPr>
          <p:cNvPr id="3" name="Naslov 2"/>
          <p:cNvSpPr>
            <a:spLocks noGrp="1"/>
          </p:cNvSpPr>
          <p:nvPr>
            <p:ph type="title"/>
          </p:nvPr>
        </p:nvSpPr>
        <p:spPr>
          <a:xfrm>
            <a:off x="1035050" y="136409"/>
            <a:ext cx="7073900" cy="1143000"/>
          </a:xfrm>
        </p:spPr>
        <p:txBody>
          <a:bodyPr/>
          <a:lstStyle/>
          <a:p>
            <a:r>
              <a:rPr lang="sl-SI" dirty="0" smtClean="0"/>
              <a:t>Naloga MOP – program najnujnejših raziskav </a:t>
            </a:r>
            <a:endParaRPr lang="sl-SI" dirty="0"/>
          </a:p>
        </p:txBody>
      </p:sp>
    </p:spTree>
    <p:extLst>
      <p:ext uri="{BB962C8B-B14F-4D97-AF65-F5344CB8AC3E}">
        <p14:creationId xmlns:p14="http://schemas.microsoft.com/office/powerpoint/2010/main" val="9052350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vsebine 1"/>
          <p:cNvSpPr>
            <a:spLocks noGrp="1"/>
          </p:cNvSpPr>
          <p:nvPr>
            <p:ph idx="1"/>
          </p:nvPr>
        </p:nvSpPr>
        <p:spPr>
          <a:xfrm>
            <a:off x="499730" y="1417638"/>
            <a:ext cx="7609809" cy="4309096"/>
          </a:xfrm>
        </p:spPr>
        <p:txBody>
          <a:bodyPr/>
          <a:lstStyle/>
          <a:p>
            <a:pPr lvl="0"/>
            <a:r>
              <a:rPr lang="sl-SI" dirty="0" smtClean="0"/>
              <a:t>Terenska </a:t>
            </a:r>
            <a:r>
              <a:rPr lang="sl-SI" dirty="0"/>
              <a:t>ocena (študija) razmer v celotnem zaledju Koroške Bele </a:t>
            </a:r>
          </a:p>
          <a:p>
            <a:pPr lvl="0"/>
            <a:r>
              <a:rPr lang="sl-SI" dirty="0"/>
              <a:t>Globinske raziskave na potencialnih izvornih območjih plazenja s katerimi se bodo pridobili podatki o globini plazov, dinamiki premikanja in dinamiki pretakanja podzemne vode </a:t>
            </a:r>
          </a:p>
          <a:p>
            <a:pPr lvl="0"/>
            <a:r>
              <a:rPr lang="sl-SI" dirty="0"/>
              <a:t>Inženirskogeološka, geomorfološka in geofizikalna interpretacija rezultatov raziskav in izdelava inženirsko-geoloških tematskih kart in profilov </a:t>
            </a:r>
          </a:p>
          <a:p>
            <a:pPr lvl="0"/>
            <a:r>
              <a:rPr lang="sl-SI" dirty="0"/>
              <a:t>Ocena volumna pobočnih masnih premikov</a:t>
            </a:r>
          </a:p>
          <a:p>
            <a:pPr lvl="0"/>
            <a:r>
              <a:rPr lang="sl-SI" dirty="0"/>
              <a:t>Ocena izpostavljenosti in nevarnosti za spodaj ležeče naselje Koroška Bela  z uporabo matematičnega modeliranja</a:t>
            </a:r>
          </a:p>
          <a:p>
            <a:pPr lvl="0"/>
            <a:r>
              <a:rPr lang="sl-SI" dirty="0"/>
              <a:t>Izdelava strokovnih podlag in predlogi zaščitnih ukrepov</a:t>
            </a:r>
          </a:p>
          <a:p>
            <a:endParaRPr lang="sl-SI" dirty="0"/>
          </a:p>
        </p:txBody>
      </p:sp>
      <p:sp>
        <p:nvSpPr>
          <p:cNvPr id="5" name="Naslov 2"/>
          <p:cNvSpPr>
            <a:spLocks noGrp="1"/>
          </p:cNvSpPr>
          <p:nvPr>
            <p:ph type="title"/>
          </p:nvPr>
        </p:nvSpPr>
        <p:spPr>
          <a:xfrm>
            <a:off x="1035050" y="136409"/>
            <a:ext cx="7073900" cy="1143000"/>
          </a:xfrm>
        </p:spPr>
        <p:txBody>
          <a:bodyPr/>
          <a:lstStyle/>
          <a:p>
            <a:r>
              <a:rPr lang="sl-SI" dirty="0" smtClean="0"/>
              <a:t>Naloga MOP – cilji in namen raziskav</a:t>
            </a:r>
            <a:endParaRPr lang="sl-SI" dirty="0"/>
          </a:p>
        </p:txBody>
      </p:sp>
    </p:spTree>
    <p:extLst>
      <p:ext uri="{BB962C8B-B14F-4D97-AF65-F5344CB8AC3E}">
        <p14:creationId xmlns:p14="http://schemas.microsoft.com/office/powerpoint/2010/main" val="41642572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vsebine 1"/>
          <p:cNvSpPr>
            <a:spLocks noGrp="1"/>
          </p:cNvSpPr>
          <p:nvPr>
            <p:ph idx="1"/>
          </p:nvPr>
        </p:nvSpPr>
        <p:spPr/>
        <p:txBody>
          <a:bodyPr/>
          <a:lstStyle/>
          <a:p>
            <a:pPr algn="just"/>
            <a:r>
              <a:rPr lang="sl-SI" dirty="0" smtClean="0"/>
              <a:t>Zavedajoč se dejstva, da danes na vplivnem območju </a:t>
            </a:r>
            <a:r>
              <a:rPr lang="sl-SI" dirty="0" err="1" smtClean="0"/>
              <a:t>plazljivega</a:t>
            </a:r>
            <a:r>
              <a:rPr lang="sl-SI" dirty="0" smtClean="0"/>
              <a:t> območja, tj. v naselju Koroška Bela živi približno 2.200 ljudi, se kaže tudi nuja po prepoznavanju in spremljanju pobočnih masnih premikov z vidika preventivnega obvladovanja. </a:t>
            </a:r>
          </a:p>
          <a:p>
            <a:pPr algn="just"/>
            <a:r>
              <a:rPr lang="sl-SI" dirty="0" smtClean="0"/>
              <a:t>V </a:t>
            </a:r>
            <a:r>
              <a:rPr lang="sl-SI" dirty="0"/>
              <a:t>ta namen bi bilo potrebno </a:t>
            </a:r>
            <a:r>
              <a:rPr lang="sl-SI" dirty="0" smtClean="0"/>
              <a:t>nadaljevati z meritvami, ki jih bo omogočal vzpostavljen sistem za opazovanje (redni terenski ogledi, </a:t>
            </a:r>
            <a:r>
              <a:rPr lang="sl-SI" dirty="0" err="1" smtClean="0"/>
              <a:t>inklinometri</a:t>
            </a:r>
            <a:r>
              <a:rPr lang="sl-SI" dirty="0" smtClean="0"/>
              <a:t>, </a:t>
            </a:r>
            <a:r>
              <a:rPr lang="sl-SI" dirty="0" err="1" smtClean="0"/>
              <a:t>piezometri</a:t>
            </a:r>
            <a:r>
              <a:rPr lang="sl-SI" dirty="0" smtClean="0"/>
              <a:t>, itd.).</a:t>
            </a:r>
          </a:p>
          <a:p>
            <a:pPr algn="just"/>
            <a:r>
              <a:rPr lang="sl-SI" dirty="0" smtClean="0"/>
              <a:t>Na podlagi pridobljenih raziskav še nadgraditi </a:t>
            </a:r>
            <a:r>
              <a:rPr lang="sl-SI" dirty="0"/>
              <a:t>sistem za </a:t>
            </a:r>
            <a:r>
              <a:rPr lang="sl-SI" dirty="0" smtClean="0"/>
              <a:t>opazovanje s </a:t>
            </a:r>
            <a:r>
              <a:rPr lang="sl-SI" dirty="0"/>
              <a:t>katerim bi se izvajala periodična in sistematična opazovanja, ki bi omogočala pridobivanje podatkov o spremembah na površju in v plazu. </a:t>
            </a:r>
            <a:endParaRPr lang="sl-SI" dirty="0" smtClean="0"/>
          </a:p>
          <a:p>
            <a:pPr algn="just"/>
            <a:r>
              <a:rPr lang="sl-SI" dirty="0"/>
              <a:t>S</a:t>
            </a:r>
            <a:r>
              <a:rPr lang="sl-SI" dirty="0" smtClean="0"/>
              <a:t>istem </a:t>
            </a:r>
            <a:r>
              <a:rPr lang="sl-SI" dirty="0"/>
              <a:t>za opazovanje bi </a:t>
            </a:r>
            <a:r>
              <a:rPr lang="sl-SI" dirty="0" smtClean="0"/>
              <a:t>lahko predstavljal </a:t>
            </a:r>
            <a:r>
              <a:rPr lang="sl-SI" dirty="0"/>
              <a:t>podlago za preventivno obvladovanje in delovanje sistemov za zgodnje opozarjanje ter za načrtovanje trajnih zaščitnih ukrepov pred pobočnimi masnimi premiki.</a:t>
            </a:r>
          </a:p>
          <a:p>
            <a:endParaRPr lang="sl-SI" dirty="0"/>
          </a:p>
        </p:txBody>
      </p:sp>
      <p:sp>
        <p:nvSpPr>
          <p:cNvPr id="3" name="Naslov 2"/>
          <p:cNvSpPr>
            <a:spLocks noGrp="1"/>
          </p:cNvSpPr>
          <p:nvPr>
            <p:ph type="title"/>
          </p:nvPr>
        </p:nvSpPr>
        <p:spPr/>
        <p:txBody>
          <a:bodyPr/>
          <a:lstStyle/>
          <a:p>
            <a:pPr lvl="0"/>
            <a:r>
              <a:rPr lang="sl-SI" dirty="0"/>
              <a:t>Predlagane usmeritve in aktivnosti v prihodnje</a:t>
            </a:r>
            <a:br>
              <a:rPr lang="sl-SI" dirty="0"/>
            </a:br>
            <a:endParaRPr lang="sl-SI" dirty="0"/>
          </a:p>
        </p:txBody>
      </p:sp>
    </p:spTree>
    <p:extLst>
      <p:ext uri="{BB962C8B-B14F-4D97-AF65-F5344CB8AC3E}">
        <p14:creationId xmlns:p14="http://schemas.microsoft.com/office/powerpoint/2010/main" val="9989002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slov 2"/>
          <p:cNvSpPr txBox="1">
            <a:spLocks/>
          </p:cNvSpPr>
          <p:nvPr/>
        </p:nvSpPr>
        <p:spPr>
          <a:xfrm>
            <a:off x="1187450" y="3043341"/>
            <a:ext cx="7073900" cy="1143000"/>
          </a:xfrm>
          <a:prstGeom prst="rect">
            <a:avLst/>
          </a:prstGeom>
          <a:ln>
            <a:noFill/>
          </a:ln>
        </p:spPr>
        <p:txBody>
          <a:bodyPr vert="horz" lIns="91440" tIns="45720" rIns="91440" bIns="45720" rtlCol="0" anchor="ctr">
            <a:noAutofit/>
          </a:bodyPr>
          <a:lstStyle>
            <a:lvl1pPr algn="l" rtl="0" eaLnBrk="1" fontAlgn="base" hangingPunct="1">
              <a:spcBef>
                <a:spcPct val="0"/>
              </a:spcBef>
              <a:spcAft>
                <a:spcPct val="0"/>
              </a:spcAft>
              <a:defRPr sz="3200" b="1" kern="1200" spc="-100">
                <a:solidFill>
                  <a:srgbClr val="0D0D0D"/>
                </a:solidFill>
                <a:latin typeface="+mj-lt"/>
                <a:ea typeface="+mj-ea"/>
                <a:cs typeface="+mj-cs"/>
              </a:defRPr>
            </a:lvl1pPr>
            <a:lvl2pPr algn="l" rtl="0" eaLnBrk="1" fontAlgn="base" hangingPunct="1">
              <a:spcBef>
                <a:spcPct val="0"/>
              </a:spcBef>
              <a:spcAft>
                <a:spcPct val="0"/>
              </a:spcAft>
              <a:defRPr sz="3200" b="1">
                <a:solidFill>
                  <a:srgbClr val="0D0D0D"/>
                </a:solidFill>
                <a:latin typeface="Calibri" pitchFamily="34" charset="0"/>
              </a:defRPr>
            </a:lvl2pPr>
            <a:lvl3pPr algn="l" rtl="0" eaLnBrk="1" fontAlgn="base" hangingPunct="1">
              <a:spcBef>
                <a:spcPct val="0"/>
              </a:spcBef>
              <a:spcAft>
                <a:spcPct val="0"/>
              </a:spcAft>
              <a:defRPr sz="3200" b="1">
                <a:solidFill>
                  <a:srgbClr val="0D0D0D"/>
                </a:solidFill>
                <a:latin typeface="Calibri" pitchFamily="34" charset="0"/>
              </a:defRPr>
            </a:lvl3pPr>
            <a:lvl4pPr algn="l" rtl="0" eaLnBrk="1" fontAlgn="base" hangingPunct="1">
              <a:spcBef>
                <a:spcPct val="0"/>
              </a:spcBef>
              <a:spcAft>
                <a:spcPct val="0"/>
              </a:spcAft>
              <a:defRPr sz="3200" b="1">
                <a:solidFill>
                  <a:srgbClr val="0D0D0D"/>
                </a:solidFill>
                <a:latin typeface="Calibri" pitchFamily="34" charset="0"/>
              </a:defRPr>
            </a:lvl4pPr>
            <a:lvl5pPr algn="l" rtl="0" eaLnBrk="1" fontAlgn="base" hangingPunct="1">
              <a:spcBef>
                <a:spcPct val="0"/>
              </a:spcBef>
              <a:spcAft>
                <a:spcPct val="0"/>
              </a:spcAft>
              <a:defRPr sz="3200" b="1">
                <a:solidFill>
                  <a:srgbClr val="0D0D0D"/>
                </a:solidFill>
                <a:latin typeface="Calibri" pitchFamily="34" charset="0"/>
              </a:defRPr>
            </a:lvl5pPr>
            <a:lvl6pPr marL="457200" algn="l" rtl="0" eaLnBrk="1" fontAlgn="base" hangingPunct="1">
              <a:spcBef>
                <a:spcPct val="0"/>
              </a:spcBef>
              <a:spcAft>
                <a:spcPct val="0"/>
              </a:spcAft>
              <a:defRPr sz="3200" b="1">
                <a:solidFill>
                  <a:srgbClr val="0D0D0D"/>
                </a:solidFill>
                <a:latin typeface="Calibri" pitchFamily="34" charset="0"/>
              </a:defRPr>
            </a:lvl6pPr>
            <a:lvl7pPr marL="914400" algn="l" rtl="0" eaLnBrk="1" fontAlgn="base" hangingPunct="1">
              <a:spcBef>
                <a:spcPct val="0"/>
              </a:spcBef>
              <a:spcAft>
                <a:spcPct val="0"/>
              </a:spcAft>
              <a:defRPr sz="3200" b="1">
                <a:solidFill>
                  <a:srgbClr val="0D0D0D"/>
                </a:solidFill>
                <a:latin typeface="Calibri" pitchFamily="34" charset="0"/>
              </a:defRPr>
            </a:lvl7pPr>
            <a:lvl8pPr marL="1371600" algn="l" rtl="0" eaLnBrk="1" fontAlgn="base" hangingPunct="1">
              <a:spcBef>
                <a:spcPct val="0"/>
              </a:spcBef>
              <a:spcAft>
                <a:spcPct val="0"/>
              </a:spcAft>
              <a:defRPr sz="3200" b="1">
                <a:solidFill>
                  <a:srgbClr val="0D0D0D"/>
                </a:solidFill>
                <a:latin typeface="Calibri" pitchFamily="34" charset="0"/>
              </a:defRPr>
            </a:lvl8pPr>
            <a:lvl9pPr marL="1828800" algn="l" rtl="0" eaLnBrk="1" fontAlgn="base" hangingPunct="1">
              <a:spcBef>
                <a:spcPct val="0"/>
              </a:spcBef>
              <a:spcAft>
                <a:spcPct val="0"/>
              </a:spcAft>
              <a:defRPr sz="3200" b="1">
                <a:solidFill>
                  <a:srgbClr val="0D0D0D"/>
                </a:solidFill>
                <a:latin typeface="Calibri" pitchFamily="34" charset="0"/>
              </a:defRPr>
            </a:lvl9pPr>
          </a:lstStyle>
          <a:p>
            <a:pPr algn="ctr" defTabSz="914400"/>
            <a:r>
              <a:rPr lang="sl-SI" dirty="0" smtClean="0"/>
              <a:t>HVALA ZA POZORNOST!</a:t>
            </a:r>
            <a:endParaRPr lang="en-GB" dirty="0"/>
          </a:p>
        </p:txBody>
      </p:sp>
    </p:spTree>
    <p:extLst>
      <p:ext uri="{BB962C8B-B14F-4D97-AF65-F5344CB8AC3E}">
        <p14:creationId xmlns:p14="http://schemas.microsoft.com/office/powerpoint/2010/main" val="142665051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eoZS_predstavitev_siva">
  <a:themeElements>
    <a:clrScheme name="Custom 1">
      <a:dk1>
        <a:sysClr val="windowText" lastClr="000000"/>
      </a:dk1>
      <a:lt1>
        <a:sysClr val="window" lastClr="FFFFFF"/>
      </a:lt1>
      <a:dk2>
        <a:srgbClr val="000000"/>
      </a:dk2>
      <a:lt2>
        <a:srgbClr val="F8F8F8"/>
      </a:lt2>
      <a:accent1>
        <a:srgbClr val="9EC650"/>
      </a:accent1>
      <a:accent2>
        <a:srgbClr val="91B1D2"/>
      </a:accent2>
      <a:accent3>
        <a:srgbClr val="0074AF"/>
      </a:accent3>
      <a:accent4>
        <a:srgbClr val="808080"/>
      </a:accent4>
      <a:accent5>
        <a:srgbClr val="5CAC34"/>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GeoZS_presentation_1" id="{99C33A95-E425-D442-9DD5-7DE64FB9CE55}" vid="{0517D3FA-5CC6-4340-BF83-E7D87DF5FFA1}"/>
    </a:ext>
  </a:extLst>
</a:theme>
</file>

<file path=ppt/theme/theme2.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GeoZS_predstavitev_siva</Template>
  <TotalTime>13452</TotalTime>
  <Words>1703</Words>
  <Application>Microsoft Office PowerPoint</Application>
  <PresentationFormat>Diaprojekcija na zaslonu (4:3)</PresentationFormat>
  <Paragraphs>156</Paragraphs>
  <Slides>21</Slides>
  <Notes>14</Notes>
  <HiddenSlides>0</HiddenSlides>
  <MMClips>0</MMClips>
  <ScaleCrop>false</ScaleCrop>
  <HeadingPairs>
    <vt:vector size="6" baseType="variant">
      <vt:variant>
        <vt:lpstr>Uporabljene pisave</vt:lpstr>
      </vt:variant>
      <vt:variant>
        <vt:i4>4</vt:i4>
      </vt:variant>
      <vt:variant>
        <vt:lpstr>Tema</vt:lpstr>
      </vt:variant>
      <vt:variant>
        <vt:i4>1</vt:i4>
      </vt:variant>
      <vt:variant>
        <vt:lpstr>Naslovi diapozitivov</vt:lpstr>
      </vt:variant>
      <vt:variant>
        <vt:i4>21</vt:i4>
      </vt:variant>
    </vt:vector>
  </HeadingPairs>
  <TitlesOfParts>
    <vt:vector size="26" baseType="lpstr">
      <vt:lpstr>Arial</vt:lpstr>
      <vt:lpstr>Calibri</vt:lpstr>
      <vt:lpstr>Times New Roman</vt:lpstr>
      <vt:lpstr>Wingdings</vt:lpstr>
      <vt:lpstr>GeoZS_predstavitev_siva</vt:lpstr>
      <vt:lpstr> PROBLEMATIKA POBOČNIH MASNIH PREMIKOV V ZALEDJU NASELJA KOROŠKA BELA</vt:lpstr>
      <vt:lpstr>Vsebina predstavitve</vt:lpstr>
      <vt:lpstr>Ozadje obravnavane tematike – plaz Potoška planina in plaz Čikla</vt:lpstr>
      <vt:lpstr>Ozadje obravnavane tematike – aktivnost območja</vt:lpstr>
      <vt:lpstr>Pregled širšega raziskovalnega območja – geološke značilnosti in tektonika</vt:lpstr>
      <vt:lpstr>Pregled širšega raziskovalnega območja – hidrogeologija območja</vt:lpstr>
      <vt:lpstr>Dosedanje raziskave ~ zgodovinski viri</vt:lpstr>
      <vt:lpstr>Dosedanje raziskave ~ CRP</vt:lpstr>
      <vt:lpstr>Dosedanje raziskave ~ CRP - rezultati</vt:lpstr>
      <vt:lpstr>Dosedanje raziskave ~ I2GPS</vt:lpstr>
      <vt:lpstr>PowerPointova predstavitev</vt:lpstr>
      <vt:lpstr>Dosedanje raziskave ~ sistem za opazovanje</vt:lpstr>
      <vt:lpstr>Dosedanje raziskave ~ sistem za opazovanje – rezultati </vt:lpstr>
      <vt:lpstr>Dosedanje raziskave ~ projekt RECALL </vt:lpstr>
      <vt:lpstr>Dosedanje raziskave ~ projekt RECALL - zaključki </vt:lpstr>
      <vt:lpstr>Dosedanje aktivnosti – plaz Čikla</vt:lpstr>
      <vt:lpstr>Trenutne aktivnosti – naloga MOP </vt:lpstr>
      <vt:lpstr>Naloga MOP – program najnujnejših raziskav </vt:lpstr>
      <vt:lpstr>Naloga MOP – cilji in namen raziskav</vt:lpstr>
      <vt:lpstr>Predlagane usmeritve in aktivnosti v prihodnje </vt:lpstr>
      <vt:lpstr>PowerPointova predstavitev</vt:lpstr>
    </vt:vector>
  </TitlesOfParts>
  <Company>Geološki zavod Slovenije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IZDELAVA PROSTORSKE BAZE PODATKOV IN SPLETNEGA INFORMACIJSKEGA SISTEMA</dc:title>
  <dc:creator>Tina Peternel</dc:creator>
  <cp:lastModifiedBy>Damjan Mladenović</cp:lastModifiedBy>
  <cp:revision>268</cp:revision>
  <cp:lastPrinted>2017-05-22T16:35:22Z</cp:lastPrinted>
  <dcterms:created xsi:type="dcterms:W3CDTF">2017-05-15T10:07:34Z</dcterms:created>
  <dcterms:modified xsi:type="dcterms:W3CDTF">2017-09-22T08:25:25Z</dcterms:modified>
</cp:coreProperties>
</file>